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aj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aj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aj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aj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aj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A very simple model for both humans and intelligent machines.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0" name="Shape 1160"/>
          <p:cNvSpPr/>
          <p:nvPr>
            <p:ph type="sldImg"/>
          </p:nvPr>
        </p:nvSpPr>
        <p:spPr>
          <a:prstGeom prst="rect">
            <a:avLst/>
          </a:prstGeom>
        </p:spPr>
        <p:txBody>
          <a:bodyPr/>
          <a:lstStyle/>
          <a:p>
            <a:pPr/>
          </a:p>
        </p:txBody>
      </p:sp>
      <p:sp>
        <p:nvSpPr>
          <p:cNvPr id="1161" name="Shape 1161"/>
          <p:cNvSpPr/>
          <p:nvPr>
            <p:ph type="body" sz="quarter" idx="1"/>
          </p:nvPr>
        </p:nvSpPr>
        <p:spPr>
          <a:prstGeom prst="rect">
            <a:avLst/>
          </a:prstGeom>
        </p:spPr>
        <p:txBody>
          <a:bodyPr/>
          <a:lstStyle/>
          <a:p>
            <a:pPr/>
            <a:r>
              <a:t>How can this be achieved?</a:t>
            </a:r>
          </a:p>
          <a:p>
            <a:pPr/>
            <a:r>
              <a:t>For example by browsing websites powered by recommender systems without logging in and by deleting cache/cookies regularly.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Note: biologically, the perception filters of humans are also mostly part of the brain. We use the brain symbol here to depict the model of the world built in our brain from our perceptions.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r>
              <a:t>John constructs a flawed world model from his filtered perceptions. The flaw propagates through the following nodes to the final output (Peter’s class essay). It pollutes all the models in the following nodes by introducing false information.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Shape 546"/>
          <p:cNvSpPr/>
          <p:nvPr>
            <p:ph type="sldImg"/>
          </p:nvPr>
        </p:nvSpPr>
        <p:spPr>
          <a:prstGeom prst="rect">
            <a:avLst/>
          </a:prstGeom>
        </p:spPr>
        <p:txBody>
          <a:bodyPr/>
          <a:lstStyle/>
          <a:p>
            <a:pPr/>
          </a:p>
        </p:txBody>
      </p:sp>
      <p:sp>
        <p:nvSpPr>
          <p:cNvPr id="547" name="Shape 547"/>
          <p:cNvSpPr/>
          <p:nvPr>
            <p:ph type="body" sz="quarter" idx="1"/>
          </p:nvPr>
        </p:nvSpPr>
        <p:spPr>
          <a:prstGeom prst="rect">
            <a:avLst/>
          </a:prstGeom>
        </p:spPr>
        <p:txBody>
          <a:bodyPr/>
          <a:lstStyle/>
          <a:p>
            <a:pPr/>
            <a:r>
              <a:t>Peter is able to identify the flaws in the AI’s output by comparing it to trusted sources (a friends work based on </a:t>
            </a:r>
            <a:r>
              <a:rPr b="1"/>
              <a:t>direct</a:t>
            </a:r>
            <a:r>
              <a:t> observation and a </a:t>
            </a:r>
            <a:r>
              <a:rPr b="1"/>
              <a:t>high reputation</a:t>
            </a:r>
            <a:r>
              <a:t> website)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Shape 593"/>
          <p:cNvSpPr/>
          <p:nvPr>
            <p:ph type="sldImg"/>
          </p:nvPr>
        </p:nvSpPr>
        <p:spPr>
          <a:prstGeom prst="rect">
            <a:avLst/>
          </a:prstGeom>
        </p:spPr>
        <p:txBody>
          <a:bodyPr/>
          <a:lstStyle/>
          <a:p>
            <a:pPr/>
          </a:p>
        </p:txBody>
      </p:sp>
      <p:sp>
        <p:nvSpPr>
          <p:cNvPr id="594" name="Shape 594"/>
          <p:cNvSpPr/>
          <p:nvPr>
            <p:ph type="body" sz="quarter" idx="1"/>
          </p:nvPr>
        </p:nvSpPr>
        <p:spPr>
          <a:prstGeom prst="rect">
            <a:avLst/>
          </a:prstGeom>
        </p:spPr>
        <p:txBody>
          <a:bodyPr/>
          <a:lstStyle/>
          <a:p>
            <a:pPr/>
            <a:r>
              <a:t>To some extent, our world model determines what we perceive. This creates a feedback loop from the model back to the perception filter.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3" name="Shape 773"/>
          <p:cNvSpPr/>
          <p:nvPr>
            <p:ph type="sldImg"/>
          </p:nvPr>
        </p:nvSpPr>
        <p:spPr>
          <a:prstGeom prst="rect">
            <a:avLst/>
          </a:prstGeom>
        </p:spPr>
        <p:txBody>
          <a:bodyPr/>
          <a:lstStyle/>
          <a:p>
            <a:pPr/>
          </a:p>
        </p:txBody>
      </p:sp>
      <p:sp>
        <p:nvSpPr>
          <p:cNvPr id="774" name="Shape 774"/>
          <p:cNvSpPr/>
          <p:nvPr>
            <p:ph type="body" sz="quarter" idx="1"/>
          </p:nvPr>
        </p:nvSpPr>
        <p:spPr>
          <a:prstGeom prst="rect">
            <a:avLst/>
          </a:prstGeom>
        </p:spPr>
        <p:txBody>
          <a:bodyPr/>
          <a:lstStyle/>
          <a:p>
            <a:pPr/>
            <a:r>
              <a:t>Sandra is John’s friend, but John does not know Mia and Tanja.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5" name="Shape 835"/>
          <p:cNvSpPr/>
          <p:nvPr>
            <p:ph type="sldImg"/>
          </p:nvPr>
        </p:nvSpPr>
        <p:spPr>
          <a:prstGeom prst="rect">
            <a:avLst/>
          </a:prstGeom>
        </p:spPr>
        <p:txBody>
          <a:bodyPr/>
          <a:lstStyle/>
          <a:p>
            <a:pPr/>
          </a:p>
        </p:txBody>
      </p:sp>
      <p:sp>
        <p:nvSpPr>
          <p:cNvPr id="836" name="Shape 836"/>
          <p:cNvSpPr/>
          <p:nvPr>
            <p:ph type="body" sz="quarter" idx="1"/>
          </p:nvPr>
        </p:nvSpPr>
        <p:spPr>
          <a:prstGeom prst="rect">
            <a:avLst/>
          </a:prstGeom>
        </p:spPr>
        <p:txBody>
          <a:bodyPr/>
          <a:lstStyle/>
          <a:p>
            <a:pPr/>
            <a:r>
              <a:t>This can be again done by trying to find sources which are close to the observation.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6" name="Shape 896"/>
          <p:cNvSpPr/>
          <p:nvPr>
            <p:ph type="sldImg"/>
          </p:nvPr>
        </p:nvSpPr>
        <p:spPr>
          <a:prstGeom prst="rect">
            <a:avLst/>
          </a:prstGeom>
        </p:spPr>
        <p:txBody>
          <a:bodyPr/>
          <a:lstStyle/>
          <a:p>
            <a:pPr/>
          </a:p>
        </p:txBody>
      </p:sp>
      <p:sp>
        <p:nvSpPr>
          <p:cNvPr id="897" name="Shape 897"/>
          <p:cNvSpPr/>
          <p:nvPr>
            <p:ph type="body" sz="quarter" idx="1"/>
          </p:nvPr>
        </p:nvSpPr>
        <p:spPr>
          <a:prstGeom prst="rect">
            <a:avLst/>
          </a:prstGeom>
        </p:spPr>
        <p:txBody>
          <a:bodyPr/>
          <a:lstStyle/>
          <a:p>
            <a:pPr/>
            <a:r>
              <a:t>Mia and Sandra form a strong group while Tanja is alone.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6" name="Shape 1096"/>
          <p:cNvSpPr/>
          <p:nvPr>
            <p:ph type="sldImg"/>
          </p:nvPr>
        </p:nvSpPr>
        <p:spPr>
          <a:prstGeom prst="rect">
            <a:avLst/>
          </a:prstGeom>
        </p:spPr>
        <p:txBody>
          <a:bodyPr/>
          <a:lstStyle/>
          <a:p>
            <a:pPr/>
          </a:p>
        </p:txBody>
      </p:sp>
      <p:sp>
        <p:nvSpPr>
          <p:cNvPr id="1097" name="Shape 1097"/>
          <p:cNvSpPr/>
          <p:nvPr>
            <p:ph type="body" sz="quarter" idx="1"/>
          </p:nvPr>
        </p:nvSpPr>
        <p:spPr>
          <a:prstGeom prst="rect">
            <a:avLst/>
          </a:prstGeom>
        </p:spPr>
        <p:txBody>
          <a:bodyPr/>
          <a:lstStyle/>
          <a:p>
            <a:pPr/>
            <a:r>
              <a:t>Such AIs are called „recommender systems“.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
    <p:spTree>
      <p:nvGrpSpPr>
        <p:cNvPr id="1" name=""/>
        <p:cNvGrpSpPr/>
        <p:nvPr/>
      </p:nvGrpSpPr>
      <p:grpSpPr>
        <a:xfrm>
          <a:off x="0" y="0"/>
          <a:ext cx="0" cy="0"/>
          <a:chOff x="0" y="0"/>
          <a:chExt cx="0" cy="0"/>
        </a:xfrm>
      </p:grpSpPr>
      <p:sp>
        <p:nvSpPr>
          <p:cNvPr id="13" name="Autor:in und Datum"/>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atin typeface="+mj-lt"/>
                <a:ea typeface="+mj-ea"/>
                <a:cs typeface="+mj-cs"/>
                <a:sym typeface="Helvetica Neue"/>
              </a:defRPr>
            </a:lvl1pPr>
          </a:lstStyle>
          <a:p>
            <a:pPr/>
            <a:r>
              <a:t>Autor:in und Datum</a:t>
            </a:r>
          </a:p>
        </p:txBody>
      </p:sp>
      <p:sp>
        <p:nvSpPr>
          <p:cNvPr id="14" name="Titel der Präsentation"/>
          <p:cNvSpPr txBox="1"/>
          <p:nvPr>
            <p:ph type="title" hasCustomPrompt="1"/>
          </p:nvPr>
        </p:nvSpPr>
        <p:spPr>
          <a:xfrm>
            <a:off x="1206496" y="2574991"/>
            <a:ext cx="21971004" cy="4648201"/>
          </a:xfrm>
          <a:prstGeom prst="rect">
            <a:avLst/>
          </a:prstGeom>
        </p:spPr>
        <p:txBody>
          <a:bodyPr anchor="b"/>
          <a:lstStyle>
            <a:lvl1pPr>
              <a:defRPr b="1" spc="-232" sz="11600">
                <a:latin typeface="+mj-lt"/>
                <a:ea typeface="+mj-ea"/>
                <a:cs typeface="+mj-cs"/>
                <a:sym typeface="Helvetica Neue"/>
              </a:defRPr>
            </a:lvl1pPr>
          </a:lstStyle>
          <a:p>
            <a:pPr/>
            <a:r>
              <a:t>Titel der Präsentation</a:t>
            </a:r>
          </a:p>
        </p:txBody>
      </p:sp>
      <p:sp>
        <p:nvSpPr>
          <p:cNvPr id="15" name="Textebene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atin typeface="+mj-lt"/>
                <a:ea typeface="+mj-ea"/>
                <a:cs typeface="+mj-cs"/>
                <a:sym typeface="Helvetica Neue"/>
              </a:defRPr>
            </a:lvl1pPr>
            <a:lvl2pPr marL="0" indent="457200" defTabSz="825500">
              <a:lnSpc>
                <a:spcPct val="100000"/>
              </a:lnSpc>
              <a:spcBef>
                <a:spcPts val="0"/>
              </a:spcBef>
              <a:buSzTx/>
              <a:buNone/>
              <a:defRPr b="1" sz="5500">
                <a:latin typeface="+mj-lt"/>
                <a:ea typeface="+mj-ea"/>
                <a:cs typeface="+mj-cs"/>
                <a:sym typeface="Helvetica Neue"/>
              </a:defRPr>
            </a:lvl2pPr>
            <a:lvl3pPr marL="0" indent="914400" defTabSz="825500">
              <a:lnSpc>
                <a:spcPct val="100000"/>
              </a:lnSpc>
              <a:spcBef>
                <a:spcPts val="0"/>
              </a:spcBef>
              <a:buSzTx/>
              <a:buNone/>
              <a:defRPr b="1" sz="5500">
                <a:latin typeface="+mj-lt"/>
                <a:ea typeface="+mj-ea"/>
                <a:cs typeface="+mj-cs"/>
                <a:sym typeface="Helvetica Neue"/>
              </a:defRPr>
            </a:lvl3pPr>
            <a:lvl4pPr marL="0" indent="1371600" defTabSz="825500">
              <a:lnSpc>
                <a:spcPct val="100000"/>
              </a:lnSpc>
              <a:spcBef>
                <a:spcPts val="0"/>
              </a:spcBef>
              <a:buSzTx/>
              <a:buNone/>
              <a:defRPr b="1" sz="5500">
                <a:latin typeface="+mj-lt"/>
                <a:ea typeface="+mj-ea"/>
                <a:cs typeface="+mj-cs"/>
                <a:sym typeface="Helvetica Neue"/>
              </a:defRPr>
            </a:lvl4pPr>
            <a:lvl5pPr marL="0" indent="1828800" defTabSz="825500">
              <a:lnSpc>
                <a:spcPct val="100000"/>
              </a:lnSpc>
              <a:spcBef>
                <a:spcPts val="0"/>
              </a:spcBef>
              <a:buSzTx/>
              <a:buNone/>
              <a:defRPr b="1" sz="5500">
                <a:latin typeface="+mj-lt"/>
                <a:ea typeface="+mj-ea"/>
                <a:cs typeface="+mj-cs"/>
                <a:sym typeface="Helvetica Neue"/>
              </a:defRPr>
            </a:lvl5pPr>
          </a:lstStyle>
          <a:p>
            <a:pPr/>
            <a:r>
              <a:t>Präsentationsuntertitel</a:t>
            </a:r>
          </a:p>
          <a:p>
            <a:pPr lvl="1"/>
            <a:r>
              <a:t/>
            </a:r>
          </a:p>
          <a:p>
            <a:pPr lvl="2"/>
            <a:r>
              <a:t/>
            </a:r>
          </a:p>
          <a:p>
            <a:pPr lvl="3"/>
            <a:r>
              <a:t/>
            </a:r>
          </a:p>
          <a:p>
            <a:pPr lvl="4"/>
            <a:r>
              <a:t/>
            </a:r>
          </a:p>
        </p:txBody>
      </p:sp>
      <p:pic>
        <p:nvPicPr>
          <p:cNvPr id="16" name="ll_logo_V4_transp_bg_white.png" descr="ll_logo_V4_transp_bg_white.png"/>
          <p:cNvPicPr>
            <a:picLocks noChangeAspect="1"/>
          </p:cNvPicPr>
          <p:nvPr/>
        </p:nvPicPr>
        <p:blipFill>
          <a:blip r:embed="rId2">
            <a:extLst/>
          </a:blip>
          <a:stretch>
            <a:fillRect/>
          </a:stretch>
        </p:blipFill>
        <p:spPr>
          <a:xfrm>
            <a:off x="139700" y="12384999"/>
            <a:ext cx="1154420" cy="1036403"/>
          </a:xfrm>
          <a:prstGeom prst="rect">
            <a:avLst/>
          </a:prstGeom>
          <a:ln w="12700">
            <a:miter lim="400000"/>
          </a:ln>
        </p:spPr>
      </p:pic>
      <p:sp>
        <p:nvSpPr>
          <p:cNvPr id="17" name="know-know.org"/>
          <p:cNvSpPr txBox="1"/>
          <p:nvPr/>
        </p:nvSpPr>
        <p:spPr>
          <a:xfrm>
            <a:off x="1451800" y="12719050"/>
            <a:ext cx="412908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vl1pPr>
          </a:lstStyle>
          <a:p>
            <a:pPr/>
            <a:r>
              <a:t>know-know.org</a:t>
            </a:r>
          </a:p>
        </p:txBody>
      </p:sp>
      <p:sp>
        <p:nvSpPr>
          <p:cNvPr id="18"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ur Titel">
    <p:spTree>
      <p:nvGrpSpPr>
        <p:cNvPr id="1" name=""/>
        <p:cNvGrpSpPr/>
        <p:nvPr/>
      </p:nvGrpSpPr>
      <p:grpSpPr>
        <a:xfrm>
          <a:off x="0" y="0"/>
          <a:ext cx="0" cy="0"/>
          <a:chOff x="0" y="0"/>
          <a:chExt cx="0" cy="0"/>
        </a:xfrm>
      </p:grpSpPr>
      <p:sp>
        <p:nvSpPr>
          <p:cNvPr id="103" name="Folientitel"/>
          <p:cNvSpPr txBox="1"/>
          <p:nvPr>
            <p:ph type="title" hasCustomPrompt="1"/>
          </p:nvPr>
        </p:nvSpPr>
        <p:spPr>
          <a:xfrm>
            <a:off x="1206500" y="1079500"/>
            <a:ext cx="21971000" cy="1434949"/>
          </a:xfrm>
          <a:prstGeom prst="rect">
            <a:avLst/>
          </a:prstGeom>
        </p:spPr>
        <p:txBody>
          <a:bodyPr/>
          <a:lstStyle/>
          <a:p>
            <a:pPr/>
            <a:r>
              <a:t>Folientitel</a:t>
            </a:r>
          </a:p>
        </p:txBody>
      </p:sp>
      <p:sp>
        <p:nvSpPr>
          <p:cNvPr id="104" name="Folien-Unt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atin typeface="+mj-lt"/>
                <a:ea typeface="+mj-ea"/>
                <a:cs typeface="+mj-cs"/>
                <a:sym typeface="Helvetica Neue"/>
              </a:defRPr>
            </a:lvl1pPr>
          </a:lstStyle>
          <a:p>
            <a:pPr/>
            <a:r>
              <a:t>Folien-Untertitel</a:t>
            </a:r>
          </a:p>
        </p:txBody>
      </p:sp>
      <p:sp>
        <p:nvSpPr>
          <p:cNvPr id="105"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spTree>
      <p:nvGrpSpPr>
        <p:cNvPr id="1" name=""/>
        <p:cNvGrpSpPr/>
        <p:nvPr/>
      </p:nvGrpSpPr>
      <p:grpSpPr>
        <a:xfrm>
          <a:off x="0" y="0"/>
          <a:ext cx="0" cy="0"/>
          <a:chOff x="0" y="0"/>
          <a:chExt cx="0" cy="0"/>
        </a:xfrm>
      </p:grpSpPr>
      <p:sp>
        <p:nvSpPr>
          <p:cNvPr id="112" name="Agenda-Titel"/>
          <p:cNvSpPr txBox="1"/>
          <p:nvPr>
            <p:ph type="title" hasCustomPrompt="1"/>
          </p:nvPr>
        </p:nvSpPr>
        <p:spPr>
          <a:xfrm>
            <a:off x="1206500" y="1079500"/>
            <a:ext cx="21971000" cy="1435100"/>
          </a:xfrm>
          <a:prstGeom prst="rect">
            <a:avLst/>
          </a:prstGeom>
        </p:spPr>
        <p:txBody>
          <a:bodyPr/>
          <a:lstStyle/>
          <a:p>
            <a:pPr/>
            <a:r>
              <a:t>Agenda-Titel</a:t>
            </a:r>
          </a:p>
        </p:txBody>
      </p:sp>
      <p:sp>
        <p:nvSpPr>
          <p:cNvPr id="113" name="Agenda-Unt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atin typeface="+mj-lt"/>
                <a:ea typeface="+mj-ea"/>
                <a:cs typeface="+mj-cs"/>
                <a:sym typeface="Helvetica Neue"/>
              </a:defRPr>
            </a:lvl1pPr>
          </a:lstStyle>
          <a:p>
            <a:pPr/>
            <a:r>
              <a:t>Agenda-Untertitel</a:t>
            </a:r>
          </a:p>
        </p:txBody>
      </p:sp>
      <p:sp>
        <p:nvSpPr>
          <p:cNvPr id="114" name="Textebene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atin typeface="+mj-lt"/>
                <a:ea typeface="+mj-ea"/>
                <a:cs typeface="+mj-cs"/>
                <a:sym typeface="Helvetica Neue"/>
              </a:defRPr>
            </a:lvl1pPr>
            <a:lvl2pPr marL="0" indent="457200" defTabSz="825500">
              <a:lnSpc>
                <a:spcPct val="100000"/>
              </a:lnSpc>
              <a:spcBef>
                <a:spcPts val="1800"/>
              </a:spcBef>
              <a:buSzTx/>
              <a:buNone/>
              <a:defRPr spc="-55" sz="5500">
                <a:latin typeface="+mj-lt"/>
                <a:ea typeface="+mj-ea"/>
                <a:cs typeface="+mj-cs"/>
                <a:sym typeface="Helvetica Neue"/>
              </a:defRPr>
            </a:lvl2pPr>
            <a:lvl3pPr marL="0" indent="914400" defTabSz="825500">
              <a:lnSpc>
                <a:spcPct val="100000"/>
              </a:lnSpc>
              <a:spcBef>
                <a:spcPts val="1800"/>
              </a:spcBef>
              <a:buSzTx/>
              <a:buNone/>
              <a:defRPr spc="-55" sz="5500">
                <a:latin typeface="+mj-lt"/>
                <a:ea typeface="+mj-ea"/>
                <a:cs typeface="+mj-cs"/>
                <a:sym typeface="Helvetica Neue"/>
              </a:defRPr>
            </a:lvl3pPr>
            <a:lvl4pPr marL="0" indent="1371600" defTabSz="825500">
              <a:lnSpc>
                <a:spcPct val="100000"/>
              </a:lnSpc>
              <a:spcBef>
                <a:spcPts val="1800"/>
              </a:spcBef>
              <a:buSzTx/>
              <a:buNone/>
              <a:defRPr spc="-55" sz="5500">
                <a:latin typeface="+mj-lt"/>
                <a:ea typeface="+mj-ea"/>
                <a:cs typeface="+mj-cs"/>
                <a:sym typeface="Helvetica Neue"/>
              </a:defRPr>
            </a:lvl4pPr>
            <a:lvl5pPr marL="0" indent="1828800" defTabSz="825500">
              <a:lnSpc>
                <a:spcPct val="100000"/>
              </a:lnSpc>
              <a:spcBef>
                <a:spcPts val="1800"/>
              </a:spcBef>
              <a:buSzTx/>
              <a:buNone/>
              <a:defRPr spc="-55" sz="5500">
                <a:latin typeface="+mj-lt"/>
                <a:ea typeface="+mj-ea"/>
                <a:cs typeface="+mj-cs"/>
                <a:sym typeface="Helvetica Neue"/>
              </a:defRPr>
            </a:lvl5pPr>
          </a:lstStyle>
          <a:p>
            <a:pPr/>
            <a:r>
              <a:t>Agendathemen</a:t>
            </a:r>
          </a:p>
          <a:p>
            <a:pPr lvl="1"/>
            <a:r>
              <a:t/>
            </a:r>
          </a:p>
          <a:p>
            <a:pPr lvl="2"/>
            <a:r>
              <a:t/>
            </a:r>
          </a:p>
          <a:p>
            <a:pPr lvl="3"/>
            <a:r>
              <a:t/>
            </a:r>
          </a:p>
          <a:p>
            <a:pPr lvl="4"/>
            <a:r>
              <a:t/>
            </a:r>
          </a:p>
        </p:txBody>
      </p:sp>
      <p:sp>
        <p:nvSpPr>
          <p:cNvPr id="115"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ufstellung">
    <p:spTree>
      <p:nvGrpSpPr>
        <p:cNvPr id="1" name=""/>
        <p:cNvGrpSpPr/>
        <p:nvPr/>
      </p:nvGrpSpPr>
      <p:grpSpPr>
        <a:xfrm>
          <a:off x="0" y="0"/>
          <a:ext cx="0" cy="0"/>
          <a:chOff x="0" y="0"/>
          <a:chExt cx="0" cy="0"/>
        </a:xfrm>
      </p:grpSpPr>
      <p:sp>
        <p:nvSpPr>
          <p:cNvPr id="122" name="Textebene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Aufstellung</a:t>
            </a:r>
          </a:p>
          <a:p>
            <a:pPr lvl="1"/>
            <a:r>
              <a:t/>
            </a:r>
          </a:p>
          <a:p>
            <a:pPr lvl="2"/>
            <a:r>
              <a:t/>
            </a:r>
          </a:p>
          <a:p>
            <a:pPr lvl="3"/>
            <a:r>
              <a:t/>
            </a:r>
          </a:p>
          <a:p>
            <a:pPr lvl="4"/>
            <a:r>
              <a:t/>
            </a:r>
          </a:p>
        </p:txBody>
      </p:sp>
      <p:sp>
        <p:nvSpPr>
          <p:cNvPr id="123"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kt (groß)">
    <p:spTree>
      <p:nvGrpSpPr>
        <p:cNvPr id="1" name=""/>
        <p:cNvGrpSpPr/>
        <p:nvPr/>
      </p:nvGrpSpPr>
      <p:grpSpPr>
        <a:xfrm>
          <a:off x="0" y="0"/>
          <a:ext cx="0" cy="0"/>
          <a:chOff x="0" y="0"/>
          <a:chExt cx="0" cy="0"/>
        </a:xfrm>
      </p:grpSpPr>
      <p:sp>
        <p:nvSpPr>
          <p:cNvPr id="130" name="Textebene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atin typeface="+mj-lt"/>
                <a:ea typeface="+mj-ea"/>
                <a:cs typeface="+mj-cs"/>
                <a:sym typeface="Helvetica Neue"/>
              </a:defRPr>
            </a:lvl1pPr>
            <a:lvl2pPr marL="0" indent="457200" algn="ctr">
              <a:lnSpc>
                <a:spcPct val="80000"/>
              </a:lnSpc>
              <a:spcBef>
                <a:spcPts val="0"/>
              </a:spcBef>
              <a:buSzTx/>
              <a:buNone/>
              <a:defRPr b="1" spc="-250" sz="25000">
                <a:latin typeface="+mj-lt"/>
                <a:ea typeface="+mj-ea"/>
                <a:cs typeface="+mj-cs"/>
                <a:sym typeface="Helvetica Neue"/>
              </a:defRPr>
            </a:lvl2pPr>
            <a:lvl3pPr marL="0" indent="914400" algn="ctr">
              <a:lnSpc>
                <a:spcPct val="80000"/>
              </a:lnSpc>
              <a:spcBef>
                <a:spcPts val="0"/>
              </a:spcBef>
              <a:buSzTx/>
              <a:buNone/>
              <a:defRPr b="1" spc="-250" sz="25000">
                <a:latin typeface="+mj-lt"/>
                <a:ea typeface="+mj-ea"/>
                <a:cs typeface="+mj-cs"/>
                <a:sym typeface="Helvetica Neue"/>
              </a:defRPr>
            </a:lvl3pPr>
            <a:lvl4pPr marL="0" indent="1371600" algn="ctr">
              <a:lnSpc>
                <a:spcPct val="80000"/>
              </a:lnSpc>
              <a:spcBef>
                <a:spcPts val="0"/>
              </a:spcBef>
              <a:buSzTx/>
              <a:buNone/>
              <a:defRPr b="1" spc="-250" sz="25000">
                <a:latin typeface="+mj-lt"/>
                <a:ea typeface="+mj-ea"/>
                <a:cs typeface="+mj-cs"/>
                <a:sym typeface="Helvetica Neue"/>
              </a:defRPr>
            </a:lvl4pPr>
            <a:lvl5pPr marL="0" indent="1828800" algn="ctr">
              <a:lnSpc>
                <a:spcPct val="80000"/>
              </a:lnSpc>
              <a:spcBef>
                <a:spcPts val="0"/>
              </a:spcBef>
              <a:buSzTx/>
              <a:buNone/>
              <a:defRPr b="1" spc="-250" sz="25000">
                <a:latin typeface="+mj-lt"/>
                <a:ea typeface="+mj-ea"/>
                <a:cs typeface="+mj-cs"/>
                <a:sym typeface="Helvetica Neue"/>
              </a:defRPr>
            </a:lvl5pPr>
          </a:lstStyle>
          <a:p>
            <a:pPr/>
            <a:r>
              <a:t>100 %</a:t>
            </a:r>
          </a:p>
          <a:p>
            <a:pPr lvl="1"/>
            <a:r>
              <a:t/>
            </a:r>
          </a:p>
          <a:p>
            <a:pPr lvl="2"/>
            <a:r>
              <a:t/>
            </a:r>
          </a:p>
          <a:p>
            <a:pPr lvl="3"/>
            <a:r>
              <a:t/>
            </a:r>
          </a:p>
          <a:p>
            <a:pPr lvl="4"/>
            <a:r>
              <a:t/>
            </a:r>
          </a:p>
        </p:txBody>
      </p:sp>
      <p:sp>
        <p:nvSpPr>
          <p:cNvPr id="131" name="Fakte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atin typeface="+mj-lt"/>
                <a:ea typeface="+mj-ea"/>
                <a:cs typeface="+mj-cs"/>
                <a:sym typeface="Helvetica Neue"/>
              </a:defRPr>
            </a:lvl1pPr>
          </a:lstStyle>
          <a:p>
            <a:pPr/>
            <a:r>
              <a:t>Fakten</a:t>
            </a:r>
          </a:p>
        </p:txBody>
      </p:sp>
      <p:sp>
        <p:nvSpPr>
          <p:cNvPr id="132"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p:spTree>
      <p:nvGrpSpPr>
        <p:cNvPr id="1" name=""/>
        <p:cNvGrpSpPr/>
        <p:nvPr/>
      </p:nvGrpSpPr>
      <p:grpSpPr>
        <a:xfrm>
          <a:off x="0" y="0"/>
          <a:ext cx="0" cy="0"/>
          <a:chOff x="0" y="0"/>
          <a:chExt cx="0" cy="0"/>
        </a:xfrm>
      </p:grpSpPr>
      <p:sp>
        <p:nvSpPr>
          <p:cNvPr id="139" name="Quellenangabe"/>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atin typeface="+mj-lt"/>
                <a:ea typeface="+mj-ea"/>
                <a:cs typeface="+mj-cs"/>
                <a:sym typeface="Helvetica Neue"/>
              </a:defRPr>
            </a:lvl1pPr>
          </a:lstStyle>
          <a:p>
            <a:pPr/>
            <a:r>
              <a:t>Quellenangabe</a:t>
            </a:r>
          </a:p>
        </p:txBody>
      </p:sp>
      <p:sp>
        <p:nvSpPr>
          <p:cNvPr id="140" name="Textebene 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„Bemerkenswert“</a:t>
            </a:r>
          </a:p>
          <a:p>
            <a:pPr lvl="1"/>
            <a:r>
              <a:t/>
            </a:r>
          </a:p>
          <a:p>
            <a:pPr lvl="2"/>
            <a:r>
              <a:t/>
            </a:r>
          </a:p>
          <a:p>
            <a:pPr lvl="3"/>
            <a:r>
              <a:t/>
            </a:r>
          </a:p>
          <a:p>
            <a:pPr lvl="4"/>
            <a:r>
              <a:t/>
            </a:r>
          </a:p>
        </p:txBody>
      </p:sp>
      <p:sp>
        <p:nvSpPr>
          <p:cNvPr id="141"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3 Stück">
    <p:spTree>
      <p:nvGrpSpPr>
        <p:cNvPr id="1" name=""/>
        <p:cNvGrpSpPr/>
        <p:nvPr/>
      </p:nvGrpSpPr>
      <p:grpSpPr>
        <a:xfrm>
          <a:off x="0" y="0"/>
          <a:ext cx="0" cy="0"/>
          <a:chOff x="0" y="0"/>
          <a:chExt cx="0" cy="0"/>
        </a:xfrm>
      </p:grpSpPr>
      <p:sp>
        <p:nvSpPr>
          <p:cNvPr id="148" name="Salatschüssel mit gebratenem Reis, gekochten Eiern und Stäbchen"/>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9" name="Schüssel mit Lachsfrikadellen, Salat u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50" name="Schüssel mit Pappardelle, Petersilienbutter, gerösteten Haselnüssen und geriebenem Parmesan"/>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51"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sp>
        <p:nvSpPr>
          <p:cNvPr id="158" name="Salatschüssel mit gebratenem Reis, gekochten Eiern und Stäbchen"/>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9" name="Foliennummer"/>
          <p:cNvSpPr txBox="1"/>
          <p:nvPr>
            <p:ph type="sldNum" sz="quarter" idx="2"/>
          </p:nvPr>
        </p:nvSpPr>
        <p:spPr>
          <a:xfrm>
            <a:off x="12001499" y="13080999"/>
            <a:ext cx="368505" cy="374600"/>
          </a:xfrm>
          <a:prstGeom prst="rect">
            <a:avLst/>
          </a:prstGeom>
        </p:spPr>
        <p:txBody>
          <a:bodyPr/>
          <a:lstStyle>
            <a:lvl1pPr>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r">
    <p:spTree>
      <p:nvGrpSpPr>
        <p:cNvPr id="1" name=""/>
        <p:cNvGrpSpPr/>
        <p:nvPr/>
      </p:nvGrpSpPr>
      <p:grpSpPr>
        <a:xfrm>
          <a:off x="0" y="0"/>
          <a:ext cx="0" cy="0"/>
          <a:chOff x="0" y="0"/>
          <a:chExt cx="0" cy="0"/>
        </a:xfrm>
      </p:grpSpPr>
      <p:sp>
        <p:nvSpPr>
          <p:cNvPr id="166"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Foto">
    <p:spTree>
      <p:nvGrpSpPr>
        <p:cNvPr id="1" name=""/>
        <p:cNvGrpSpPr/>
        <p:nvPr/>
      </p:nvGrpSpPr>
      <p:grpSpPr>
        <a:xfrm>
          <a:off x="0" y="0"/>
          <a:ext cx="0" cy="0"/>
          <a:chOff x="0" y="0"/>
          <a:chExt cx="0" cy="0"/>
        </a:xfrm>
      </p:grpSpPr>
      <p:sp>
        <p:nvSpPr>
          <p:cNvPr id="25" name="Avocados und Limonen"/>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6" name="Titel der Präsentation"/>
          <p:cNvSpPr txBox="1"/>
          <p:nvPr>
            <p:ph type="title" hasCustomPrompt="1"/>
          </p:nvPr>
        </p:nvSpPr>
        <p:spPr>
          <a:xfrm>
            <a:off x="1206500" y="7124700"/>
            <a:ext cx="21971000" cy="4648200"/>
          </a:xfrm>
          <a:prstGeom prst="rect">
            <a:avLst/>
          </a:prstGeom>
        </p:spPr>
        <p:txBody>
          <a:bodyPr anchor="b"/>
          <a:lstStyle>
            <a:lvl1pPr>
              <a:defRPr b="1" spc="-232" sz="11600">
                <a:latin typeface="+mj-lt"/>
                <a:ea typeface="+mj-ea"/>
                <a:cs typeface="+mj-cs"/>
                <a:sym typeface="Helvetica Neue"/>
              </a:defRPr>
            </a:lvl1pPr>
          </a:lstStyle>
          <a:p>
            <a:pPr/>
            <a:r>
              <a:t>Titel der Präsentation</a:t>
            </a:r>
          </a:p>
        </p:txBody>
      </p:sp>
      <p:sp>
        <p:nvSpPr>
          <p:cNvPr id="27" name="Autor:in und Datum"/>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atin typeface="+mj-lt"/>
                <a:ea typeface="+mj-ea"/>
                <a:cs typeface="+mj-cs"/>
                <a:sym typeface="Helvetica Neue"/>
              </a:defRPr>
            </a:lvl1pPr>
          </a:lstStyle>
          <a:p>
            <a:pPr/>
            <a:r>
              <a:t>Autor:in und Datum</a:t>
            </a:r>
          </a:p>
        </p:txBody>
      </p:sp>
      <p:sp>
        <p:nvSpPr>
          <p:cNvPr id="28" name="Textebene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atin typeface="+mj-lt"/>
                <a:ea typeface="+mj-ea"/>
                <a:cs typeface="+mj-cs"/>
                <a:sym typeface="Helvetica Neue"/>
              </a:defRPr>
            </a:lvl1pPr>
            <a:lvl2pPr marL="0" indent="457200" defTabSz="825500">
              <a:lnSpc>
                <a:spcPct val="100000"/>
              </a:lnSpc>
              <a:spcBef>
                <a:spcPts val="0"/>
              </a:spcBef>
              <a:buSzTx/>
              <a:buNone/>
              <a:defRPr b="1" sz="5500">
                <a:latin typeface="+mj-lt"/>
                <a:ea typeface="+mj-ea"/>
                <a:cs typeface="+mj-cs"/>
                <a:sym typeface="Helvetica Neue"/>
              </a:defRPr>
            </a:lvl2pPr>
            <a:lvl3pPr marL="0" indent="914400" defTabSz="825500">
              <a:lnSpc>
                <a:spcPct val="100000"/>
              </a:lnSpc>
              <a:spcBef>
                <a:spcPts val="0"/>
              </a:spcBef>
              <a:buSzTx/>
              <a:buNone/>
              <a:defRPr b="1" sz="5500">
                <a:latin typeface="+mj-lt"/>
                <a:ea typeface="+mj-ea"/>
                <a:cs typeface="+mj-cs"/>
                <a:sym typeface="Helvetica Neue"/>
              </a:defRPr>
            </a:lvl3pPr>
            <a:lvl4pPr marL="0" indent="1371600" defTabSz="825500">
              <a:lnSpc>
                <a:spcPct val="100000"/>
              </a:lnSpc>
              <a:spcBef>
                <a:spcPts val="0"/>
              </a:spcBef>
              <a:buSzTx/>
              <a:buNone/>
              <a:defRPr b="1" sz="5500">
                <a:latin typeface="+mj-lt"/>
                <a:ea typeface="+mj-ea"/>
                <a:cs typeface="+mj-cs"/>
                <a:sym typeface="Helvetica Neue"/>
              </a:defRPr>
            </a:lvl4pPr>
            <a:lvl5pPr marL="0" indent="1828800" defTabSz="825500">
              <a:lnSpc>
                <a:spcPct val="100000"/>
              </a:lnSpc>
              <a:spcBef>
                <a:spcPts val="0"/>
              </a:spcBef>
              <a:buSzTx/>
              <a:buNone/>
              <a:defRPr b="1" sz="5500">
                <a:latin typeface="+mj-lt"/>
                <a:ea typeface="+mj-ea"/>
                <a:cs typeface="+mj-cs"/>
                <a:sym typeface="Helvetica Neue"/>
              </a:defRPr>
            </a:lvl5pPr>
          </a:lstStyle>
          <a:p>
            <a:pPr/>
            <a:r>
              <a:t>Präsentationsuntertitel</a:t>
            </a:r>
          </a:p>
          <a:p>
            <a:pPr lvl="1"/>
            <a:r>
              <a:t/>
            </a:r>
          </a:p>
          <a:p>
            <a:pPr lvl="2"/>
            <a:r>
              <a:t/>
            </a:r>
          </a:p>
          <a:p>
            <a:pPr lvl="3"/>
            <a:r>
              <a:t/>
            </a:r>
          </a:p>
          <a:p>
            <a:pPr lvl="4"/>
            <a:r>
              <a:t/>
            </a:r>
          </a:p>
        </p:txBody>
      </p:sp>
      <p:sp>
        <p:nvSpPr>
          <p:cNvPr id="29"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Foto 2">
    <p:spTree>
      <p:nvGrpSpPr>
        <p:cNvPr id="1" name=""/>
        <p:cNvGrpSpPr/>
        <p:nvPr/>
      </p:nvGrpSpPr>
      <p:grpSpPr>
        <a:xfrm>
          <a:off x="0" y="0"/>
          <a:ext cx="0" cy="0"/>
          <a:chOff x="0" y="0"/>
          <a:chExt cx="0" cy="0"/>
        </a:xfrm>
      </p:grpSpPr>
      <p:sp>
        <p:nvSpPr>
          <p:cNvPr id="36" name="Schüssel mit Lachsfrikadellen, Salat u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7" name="Folientitel"/>
          <p:cNvSpPr txBox="1"/>
          <p:nvPr>
            <p:ph type="title" hasCustomPrompt="1"/>
          </p:nvPr>
        </p:nvSpPr>
        <p:spPr>
          <a:xfrm>
            <a:off x="1206500" y="1270000"/>
            <a:ext cx="9779000" cy="5882273"/>
          </a:xfrm>
          <a:prstGeom prst="rect">
            <a:avLst/>
          </a:prstGeom>
        </p:spPr>
        <p:txBody>
          <a:bodyPr anchor="b"/>
          <a:lstStyle/>
          <a:p>
            <a:pPr/>
            <a:r>
              <a:t>Folientitel</a:t>
            </a:r>
          </a:p>
        </p:txBody>
      </p:sp>
      <p:sp>
        <p:nvSpPr>
          <p:cNvPr id="38" name="Textebene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atin typeface="+mj-lt"/>
                <a:ea typeface="+mj-ea"/>
                <a:cs typeface="+mj-cs"/>
                <a:sym typeface="Helvetica Neue"/>
              </a:defRPr>
            </a:lvl1pPr>
            <a:lvl2pPr marL="0" indent="457200" defTabSz="825500">
              <a:lnSpc>
                <a:spcPct val="100000"/>
              </a:lnSpc>
              <a:spcBef>
                <a:spcPts val="0"/>
              </a:spcBef>
              <a:buSzTx/>
              <a:buNone/>
              <a:defRPr b="1" sz="5500">
                <a:latin typeface="+mj-lt"/>
                <a:ea typeface="+mj-ea"/>
                <a:cs typeface="+mj-cs"/>
                <a:sym typeface="Helvetica Neue"/>
              </a:defRPr>
            </a:lvl2pPr>
            <a:lvl3pPr marL="0" indent="914400" defTabSz="825500">
              <a:lnSpc>
                <a:spcPct val="100000"/>
              </a:lnSpc>
              <a:spcBef>
                <a:spcPts val="0"/>
              </a:spcBef>
              <a:buSzTx/>
              <a:buNone/>
              <a:defRPr b="1" sz="5500">
                <a:latin typeface="+mj-lt"/>
                <a:ea typeface="+mj-ea"/>
                <a:cs typeface="+mj-cs"/>
                <a:sym typeface="Helvetica Neue"/>
              </a:defRPr>
            </a:lvl3pPr>
            <a:lvl4pPr marL="0" indent="1371600" defTabSz="825500">
              <a:lnSpc>
                <a:spcPct val="100000"/>
              </a:lnSpc>
              <a:spcBef>
                <a:spcPts val="0"/>
              </a:spcBef>
              <a:buSzTx/>
              <a:buNone/>
              <a:defRPr b="1" sz="5500">
                <a:latin typeface="+mj-lt"/>
                <a:ea typeface="+mj-ea"/>
                <a:cs typeface="+mj-cs"/>
                <a:sym typeface="Helvetica Neue"/>
              </a:defRPr>
            </a:lvl4pPr>
            <a:lvl5pPr marL="0" indent="1828800" defTabSz="825500">
              <a:lnSpc>
                <a:spcPct val="100000"/>
              </a:lnSpc>
              <a:spcBef>
                <a:spcPts val="0"/>
              </a:spcBef>
              <a:buSzTx/>
              <a:buNone/>
              <a:defRPr b="1" sz="5500">
                <a:latin typeface="+mj-lt"/>
                <a:ea typeface="+mj-ea"/>
                <a:cs typeface="+mj-cs"/>
                <a:sym typeface="Helvetica Neue"/>
              </a:defRPr>
            </a:lvl5pPr>
          </a:lstStyle>
          <a:p>
            <a:pPr/>
            <a:r>
              <a:t>Folien-Untertitel</a:t>
            </a:r>
          </a:p>
          <a:p>
            <a:pPr lvl="1"/>
            <a:r>
              <a:t/>
            </a:r>
          </a:p>
          <a:p>
            <a:pPr lvl="2"/>
            <a:r>
              <a:t/>
            </a:r>
          </a:p>
          <a:p>
            <a:pPr lvl="3"/>
            <a:r>
              <a:t/>
            </a:r>
          </a:p>
          <a:p>
            <a:pPr lvl="4"/>
            <a:r>
              <a:t/>
            </a:r>
          </a:p>
        </p:txBody>
      </p:sp>
      <p:sp>
        <p:nvSpPr>
          <p:cNvPr id="39" name="Foliennummer"/>
          <p:cNvSpPr txBox="1"/>
          <p:nvPr>
            <p:ph type="sldNum" sz="quarter" idx="2"/>
          </p:nvPr>
        </p:nvSpPr>
        <p:spPr>
          <a:xfrm>
            <a:off x="12001499" y="13085233"/>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
    <p:spTree>
      <p:nvGrpSpPr>
        <p:cNvPr id="1" name=""/>
        <p:cNvGrpSpPr/>
        <p:nvPr/>
      </p:nvGrpSpPr>
      <p:grpSpPr>
        <a:xfrm>
          <a:off x="0" y="0"/>
          <a:ext cx="0" cy="0"/>
          <a:chOff x="0" y="0"/>
          <a:chExt cx="0" cy="0"/>
        </a:xfrm>
      </p:grpSpPr>
      <p:sp>
        <p:nvSpPr>
          <p:cNvPr id="46" name="Folientitel"/>
          <p:cNvSpPr txBox="1"/>
          <p:nvPr>
            <p:ph type="title" hasCustomPrompt="1"/>
          </p:nvPr>
        </p:nvSpPr>
        <p:spPr>
          <a:prstGeom prst="rect">
            <a:avLst/>
          </a:prstGeom>
        </p:spPr>
        <p:txBody>
          <a:bodyPr/>
          <a:lstStyle/>
          <a:p>
            <a:pPr/>
            <a:r>
              <a:t>Folientitel</a:t>
            </a:r>
          </a:p>
        </p:txBody>
      </p:sp>
      <p:sp>
        <p:nvSpPr>
          <p:cNvPr id="47" name="Folien-Unt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atin typeface="+mj-lt"/>
                <a:ea typeface="+mj-ea"/>
                <a:cs typeface="+mj-cs"/>
                <a:sym typeface="Helvetica Neue"/>
              </a:defRPr>
            </a:lvl1pPr>
          </a:lstStyle>
          <a:p>
            <a:pPr/>
            <a:r>
              <a:t>Folien-Untertitel</a:t>
            </a:r>
          </a:p>
        </p:txBody>
      </p:sp>
      <p:sp>
        <p:nvSpPr>
          <p:cNvPr id="48" name="Textebene 1…"/>
          <p:cNvSpPr txBox="1"/>
          <p:nvPr>
            <p:ph type="body" idx="1" hasCustomPrompt="1"/>
          </p:nvPr>
        </p:nvSpPr>
        <p:spPr>
          <a:prstGeom prst="rect">
            <a:avLst/>
          </a:prstGeom>
        </p:spPr>
        <p:txBody>
          <a:bodyPr/>
          <a:lstStyle/>
          <a:p>
            <a:pPr/>
            <a:r>
              <a:t>Text für Folienpunkt</a:t>
            </a:r>
          </a:p>
          <a:p>
            <a:pPr lvl="1"/>
            <a:r>
              <a:t/>
            </a:r>
          </a:p>
          <a:p>
            <a:pPr lvl="2"/>
            <a:r>
              <a:t/>
            </a:r>
          </a:p>
          <a:p>
            <a:pPr lvl="3"/>
            <a:r>
              <a:t/>
            </a:r>
          </a:p>
          <a:p>
            <a:pPr lvl="4"/>
            <a:r>
              <a:t/>
            </a:r>
          </a:p>
        </p:txBody>
      </p:sp>
      <p:sp>
        <p:nvSpPr>
          <p:cNvPr id="4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nkte">
    <p:spTree>
      <p:nvGrpSpPr>
        <p:cNvPr id="1" name=""/>
        <p:cNvGrpSpPr/>
        <p:nvPr/>
      </p:nvGrpSpPr>
      <p:grpSpPr>
        <a:xfrm>
          <a:off x="0" y="0"/>
          <a:ext cx="0" cy="0"/>
          <a:chOff x="0" y="0"/>
          <a:chExt cx="0" cy="0"/>
        </a:xfrm>
      </p:grpSpPr>
      <p:sp>
        <p:nvSpPr>
          <p:cNvPr id="56" name="Textebene 1…"/>
          <p:cNvSpPr txBox="1"/>
          <p:nvPr>
            <p:ph type="body" idx="1" hasCustomPrompt="1"/>
          </p:nvPr>
        </p:nvSpPr>
        <p:spPr>
          <a:prstGeom prst="rect">
            <a:avLst/>
          </a:prstGeom>
        </p:spPr>
        <p:txBody>
          <a:bodyPr numCol="2" spcCol="1098550"/>
          <a:lstStyle/>
          <a:p>
            <a:pPr/>
            <a:r>
              <a:t>Text für Folienpunkt</a:t>
            </a:r>
          </a:p>
          <a:p>
            <a:pPr lvl="1"/>
            <a:r>
              <a:t/>
            </a:r>
          </a:p>
          <a:p>
            <a:pPr lvl="2"/>
            <a:r>
              <a:t/>
            </a:r>
          </a:p>
          <a:p>
            <a:pPr lvl="3"/>
            <a:r>
              <a:t/>
            </a:r>
          </a:p>
          <a:p>
            <a:pPr lvl="4"/>
            <a:r>
              <a:t/>
            </a:r>
          </a:p>
        </p:txBody>
      </p:sp>
      <p:sp>
        <p:nvSpPr>
          <p:cNvPr id="57"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Punkte &amp; Foto">
    <p:spTree>
      <p:nvGrpSpPr>
        <p:cNvPr id="1" name=""/>
        <p:cNvGrpSpPr/>
        <p:nvPr/>
      </p:nvGrpSpPr>
      <p:grpSpPr>
        <a:xfrm>
          <a:off x="0" y="0"/>
          <a:ext cx="0" cy="0"/>
          <a:chOff x="0" y="0"/>
          <a:chExt cx="0" cy="0"/>
        </a:xfrm>
      </p:grpSpPr>
      <p:sp>
        <p:nvSpPr>
          <p:cNvPr id="64" name="Folien-Unt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atin typeface="+mj-lt"/>
                <a:ea typeface="+mj-ea"/>
                <a:cs typeface="+mj-cs"/>
                <a:sym typeface="Helvetica Neue"/>
              </a:defRPr>
            </a:lvl1pPr>
          </a:lstStyle>
          <a:p>
            <a:pPr/>
            <a:r>
              <a:t>Folien-Untertitel</a:t>
            </a:r>
          </a:p>
        </p:txBody>
      </p:sp>
      <p:sp>
        <p:nvSpPr>
          <p:cNvPr id="65" name="Textebene 1…"/>
          <p:cNvSpPr txBox="1"/>
          <p:nvPr>
            <p:ph type="body" sz="half" idx="1" hasCustomPrompt="1"/>
          </p:nvPr>
        </p:nvSpPr>
        <p:spPr>
          <a:xfrm>
            <a:off x="1206500" y="4248504"/>
            <a:ext cx="9779000" cy="8256630"/>
          </a:xfrm>
          <a:prstGeom prst="rect">
            <a:avLst/>
          </a:prstGeom>
        </p:spPr>
        <p:txBody>
          <a:bodyPr/>
          <a:lstStyle/>
          <a:p>
            <a:pPr/>
            <a:r>
              <a:t>Text für Folienpunkt</a:t>
            </a:r>
          </a:p>
          <a:p>
            <a:pPr lvl="1"/>
            <a:r>
              <a:t/>
            </a:r>
          </a:p>
          <a:p>
            <a:pPr lvl="2"/>
            <a:r>
              <a:t/>
            </a:r>
          </a:p>
          <a:p>
            <a:pPr lvl="3"/>
            <a:r>
              <a:t/>
            </a:r>
          </a:p>
          <a:p>
            <a:pPr lvl="4"/>
            <a:r>
              <a:t/>
            </a:r>
          </a:p>
        </p:txBody>
      </p:sp>
      <p:sp>
        <p:nvSpPr>
          <p:cNvPr id="66" name="Schüssel mit Pappardelle, Petersilienbutter, gerösteten Haselnüssen und geriebenem Parmesan"/>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7" name="Folientitel"/>
          <p:cNvSpPr txBox="1"/>
          <p:nvPr>
            <p:ph type="title" hasCustomPrompt="1"/>
          </p:nvPr>
        </p:nvSpPr>
        <p:spPr>
          <a:xfrm>
            <a:off x="1206500" y="1079500"/>
            <a:ext cx="9779000" cy="1435100"/>
          </a:xfrm>
          <a:prstGeom prst="rect">
            <a:avLst/>
          </a:prstGeom>
        </p:spPr>
        <p:txBody>
          <a:bodyPr/>
          <a:lstStyle/>
          <a:p>
            <a:pPr/>
            <a:r>
              <a:t>Folientitel</a:t>
            </a:r>
          </a:p>
        </p:txBody>
      </p:sp>
      <p:sp>
        <p:nvSpPr>
          <p:cNvPr id="68"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Punkte &amp; Livevideo – klein">
    <p:spTree>
      <p:nvGrpSpPr>
        <p:cNvPr id="1" name=""/>
        <p:cNvGrpSpPr/>
        <p:nvPr/>
      </p:nvGrpSpPr>
      <p:grpSpPr>
        <a:xfrm>
          <a:off x="0" y="0"/>
          <a:ext cx="0" cy="0"/>
          <a:chOff x="0" y="0"/>
          <a:chExt cx="0" cy="0"/>
        </a:xfrm>
      </p:grpSpPr>
      <p:sp>
        <p:nvSpPr>
          <p:cNvPr id="75" name="Folien-Unt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atin typeface="+mj-lt"/>
                <a:ea typeface="+mj-ea"/>
                <a:cs typeface="+mj-cs"/>
                <a:sym typeface="Helvetica Neue"/>
              </a:defRPr>
            </a:lvl1pPr>
          </a:lstStyle>
          <a:p>
            <a:pPr/>
            <a:r>
              <a:t>Folien-Untertitel</a:t>
            </a:r>
          </a:p>
        </p:txBody>
      </p:sp>
      <p:sp>
        <p:nvSpPr>
          <p:cNvPr id="76" name="Textebene 1…"/>
          <p:cNvSpPr txBox="1"/>
          <p:nvPr>
            <p:ph type="body" sz="half" idx="1" hasCustomPrompt="1"/>
          </p:nvPr>
        </p:nvSpPr>
        <p:spPr>
          <a:xfrm>
            <a:off x="1206500" y="4248504"/>
            <a:ext cx="9779000" cy="8256630"/>
          </a:xfrm>
          <a:prstGeom prst="rect">
            <a:avLst/>
          </a:prstGeom>
        </p:spPr>
        <p:txBody>
          <a:bodyPr/>
          <a:lstStyle/>
          <a:p>
            <a:pPr/>
            <a:r>
              <a:t>Text für Folienpunkt</a:t>
            </a:r>
          </a:p>
          <a:p>
            <a:pPr lvl="1"/>
            <a:r>
              <a:t/>
            </a:r>
          </a:p>
          <a:p>
            <a:pPr lvl="2"/>
            <a:r>
              <a:t/>
            </a:r>
          </a:p>
          <a:p>
            <a:pPr lvl="3"/>
            <a:r>
              <a:t/>
            </a:r>
          </a:p>
          <a:p>
            <a:pPr lvl="4"/>
            <a:r>
              <a:t/>
            </a:r>
          </a:p>
        </p:txBody>
      </p:sp>
      <p:sp>
        <p:nvSpPr>
          <p:cNvPr id="77" name="Folientitel"/>
          <p:cNvSpPr txBox="1"/>
          <p:nvPr>
            <p:ph type="title" hasCustomPrompt="1"/>
          </p:nvPr>
        </p:nvSpPr>
        <p:spPr>
          <a:xfrm>
            <a:off x="1206500" y="1079500"/>
            <a:ext cx="9779000" cy="1435100"/>
          </a:xfrm>
          <a:prstGeom prst="rect">
            <a:avLst/>
          </a:prstGeom>
        </p:spPr>
        <p:txBody>
          <a:bodyPr/>
          <a:lstStyle/>
          <a:p>
            <a:pPr/>
            <a:r>
              <a:t>Folientitel</a:t>
            </a:r>
          </a:p>
        </p:txBody>
      </p:sp>
      <p:sp>
        <p:nvSpPr>
          <p:cNvPr id="78"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Punkte &amp; Livevideo – groß">
    <p:spTree>
      <p:nvGrpSpPr>
        <p:cNvPr id="1" name=""/>
        <p:cNvGrpSpPr/>
        <p:nvPr/>
      </p:nvGrpSpPr>
      <p:grpSpPr>
        <a:xfrm>
          <a:off x="0" y="0"/>
          <a:ext cx="0" cy="0"/>
          <a:chOff x="0" y="0"/>
          <a:chExt cx="0" cy="0"/>
        </a:xfrm>
      </p:grpSpPr>
      <p:sp>
        <p:nvSpPr>
          <p:cNvPr id="85" name="Folien-Unt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atin typeface="+mj-lt"/>
                <a:ea typeface="+mj-ea"/>
                <a:cs typeface="+mj-cs"/>
                <a:sym typeface="Helvetica Neue"/>
              </a:defRPr>
            </a:lvl1pPr>
          </a:lstStyle>
          <a:p>
            <a:pPr/>
            <a:r>
              <a:t>Folien-Untertitel</a:t>
            </a:r>
          </a:p>
        </p:txBody>
      </p:sp>
      <p:sp>
        <p:nvSpPr>
          <p:cNvPr id="86" name="Textebene 1…"/>
          <p:cNvSpPr txBox="1"/>
          <p:nvPr>
            <p:ph type="body" sz="half" idx="1" hasCustomPrompt="1"/>
          </p:nvPr>
        </p:nvSpPr>
        <p:spPr>
          <a:xfrm>
            <a:off x="1206500" y="4248504"/>
            <a:ext cx="9779000" cy="8256630"/>
          </a:xfrm>
          <a:prstGeom prst="rect">
            <a:avLst/>
          </a:prstGeom>
        </p:spPr>
        <p:txBody>
          <a:bodyPr/>
          <a:lstStyle/>
          <a:p>
            <a:pPr/>
            <a:r>
              <a:t>Text für Folienpunkt</a:t>
            </a:r>
          </a:p>
          <a:p>
            <a:pPr lvl="1"/>
            <a:r>
              <a:t/>
            </a:r>
          </a:p>
          <a:p>
            <a:pPr lvl="2"/>
            <a:r>
              <a:t/>
            </a:r>
          </a:p>
          <a:p>
            <a:pPr lvl="3"/>
            <a:r>
              <a:t/>
            </a:r>
          </a:p>
          <a:p>
            <a:pPr lvl="4"/>
            <a:r>
              <a:t/>
            </a:r>
          </a:p>
        </p:txBody>
      </p:sp>
      <p:sp>
        <p:nvSpPr>
          <p:cNvPr id="87" name="Folientitel"/>
          <p:cNvSpPr txBox="1"/>
          <p:nvPr>
            <p:ph type="title" hasCustomPrompt="1"/>
          </p:nvPr>
        </p:nvSpPr>
        <p:spPr>
          <a:xfrm>
            <a:off x="1206500" y="1079500"/>
            <a:ext cx="9779000" cy="1435100"/>
          </a:xfrm>
          <a:prstGeom prst="rect">
            <a:avLst/>
          </a:prstGeom>
        </p:spPr>
        <p:txBody>
          <a:bodyPr/>
          <a:lstStyle/>
          <a:p>
            <a:pPr/>
            <a:r>
              <a:t>Folientitel</a:t>
            </a:r>
          </a:p>
        </p:txBody>
      </p:sp>
      <p:sp>
        <p:nvSpPr>
          <p:cNvPr id="88" name="Foliennummer"/>
          <p:cNvSpPr txBox="1"/>
          <p:nvPr>
            <p:ph type="sldNum" sz="quarter" idx="2"/>
          </p:nvPr>
        </p:nvSpPr>
        <p:spPr>
          <a:xfrm>
            <a:off x="12001499" y="13080999"/>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bschnitt">
    <p:spTree>
      <p:nvGrpSpPr>
        <p:cNvPr id="1" name=""/>
        <p:cNvGrpSpPr/>
        <p:nvPr/>
      </p:nvGrpSpPr>
      <p:grpSpPr>
        <a:xfrm>
          <a:off x="0" y="0"/>
          <a:ext cx="0" cy="0"/>
          <a:chOff x="0" y="0"/>
          <a:chExt cx="0" cy="0"/>
        </a:xfrm>
      </p:grpSpPr>
      <p:sp>
        <p:nvSpPr>
          <p:cNvPr id="95" name="Titel des Abschnitts"/>
          <p:cNvSpPr txBox="1"/>
          <p:nvPr>
            <p:ph type="title" hasCustomPrompt="1"/>
          </p:nvPr>
        </p:nvSpPr>
        <p:spPr>
          <a:xfrm>
            <a:off x="1206496" y="4533900"/>
            <a:ext cx="21971004" cy="4648200"/>
          </a:xfrm>
          <a:prstGeom prst="rect">
            <a:avLst/>
          </a:prstGeom>
        </p:spPr>
        <p:txBody>
          <a:bodyPr anchor="ctr"/>
          <a:lstStyle>
            <a:lvl1pPr>
              <a:defRPr spc="-232" sz="11600">
                <a:latin typeface="Helvetica Neue Medium"/>
                <a:ea typeface="Helvetica Neue Medium"/>
                <a:cs typeface="Helvetica Neue Medium"/>
                <a:sym typeface="Helvetica Neue Medium"/>
              </a:defRPr>
            </a:lvl1pPr>
          </a:lstStyle>
          <a:p>
            <a:pPr/>
            <a:r>
              <a:t>Titel des Abschnitts</a:t>
            </a:r>
          </a:p>
        </p:txBody>
      </p:sp>
      <p:sp>
        <p:nvSpPr>
          <p:cNvPr id="96" name="Foliennummer"/>
          <p:cNvSpPr txBox="1"/>
          <p:nvPr>
            <p:ph type="sldNum" sz="quarter" idx="2"/>
          </p:nvPr>
        </p:nvSpPr>
        <p:spPr>
          <a:xfrm>
            <a:off x="12001499" y="13085233"/>
            <a:ext cx="368505" cy="374600"/>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hyperlink" Target="http://know-know.org" TargetMode="External"/><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Folientitel"/>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Folientitel</a:t>
            </a:r>
          </a:p>
        </p:txBody>
      </p:sp>
      <p:sp>
        <p:nvSpPr>
          <p:cNvPr id="3" name="Textebene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 für Folienpunkt</a:t>
            </a:r>
          </a:p>
          <a:p>
            <a:pPr lvl="1"/>
            <a:r>
              <a:t/>
            </a:r>
          </a:p>
          <a:p>
            <a:pPr lvl="2"/>
            <a:r>
              <a:t/>
            </a:r>
          </a:p>
          <a:p>
            <a:pPr lvl="3"/>
            <a:r>
              <a:t/>
            </a:r>
          </a:p>
          <a:p>
            <a:pPr lvl="4"/>
            <a:r>
              <a:t/>
            </a:r>
          </a:p>
        </p:txBody>
      </p:sp>
      <p:sp>
        <p:nvSpPr>
          <p:cNvPr id="4" name="Foliennummer"/>
          <p:cNvSpPr txBox="1"/>
          <p:nvPr>
            <p:ph type="sldNum" sz="quarter" idx="2"/>
          </p:nvPr>
        </p:nvSpPr>
        <p:spPr>
          <a:xfrm>
            <a:off x="11923826" y="12919811"/>
            <a:ext cx="523851" cy="535788"/>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900">
                <a:latin typeface="+mj-lt"/>
                <a:ea typeface="+mj-ea"/>
                <a:cs typeface="+mj-cs"/>
                <a:sym typeface="Helvetica Neue"/>
              </a:defRPr>
            </a:lvl1pPr>
          </a:lstStyle>
          <a:p>
            <a:pPr/>
            <a:fld id="{86CB4B4D-7CA3-9044-876B-883B54F8677D}" type="slidenum"/>
          </a:p>
        </p:txBody>
      </p:sp>
      <p:pic>
        <p:nvPicPr>
          <p:cNvPr id="5" name="ll_logo_V4_transp_bg_white.png" descr="ll_logo_V4_transp_bg_white.png"/>
          <p:cNvPicPr>
            <a:picLocks noChangeAspect="1"/>
          </p:cNvPicPr>
          <p:nvPr/>
        </p:nvPicPr>
        <p:blipFill>
          <a:blip r:embed="rId2">
            <a:extLst/>
          </a:blip>
          <a:stretch>
            <a:fillRect/>
          </a:stretch>
        </p:blipFill>
        <p:spPr>
          <a:xfrm>
            <a:off x="139700" y="12384999"/>
            <a:ext cx="1154420" cy="1036403"/>
          </a:xfrm>
          <a:prstGeom prst="rect">
            <a:avLst/>
          </a:prstGeom>
          <a:ln w="12700">
            <a:miter lim="400000"/>
          </a:ln>
        </p:spPr>
      </p:pic>
      <p:sp>
        <p:nvSpPr>
          <p:cNvPr id="6" name="know-know.org"/>
          <p:cNvSpPr txBox="1"/>
          <p:nvPr/>
        </p:nvSpPr>
        <p:spPr>
          <a:xfrm>
            <a:off x="1365351" y="12876555"/>
            <a:ext cx="279082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hlinkClick r:id="rId3" invalidUrl="" action="" tgtFrame="" tooltip="" history="1" highlightClick="0" endSnd="0"/>
              </a:defRPr>
            </a:lvl1pPr>
          </a:lstStyle>
          <a:p>
            <a:pPr/>
            <a:r>
              <a:rPr>
                <a:hlinkClick r:id="rId3" invalidUrl="" action="" tgtFrame="" tooltip="" history="1" highlightClick="0" endSnd="0"/>
              </a:rPr>
              <a:t>know-know.org</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1pPr>
      <a:lvl2pPr marL="0" marR="0" indent="4572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2pPr>
      <a:lvl3pPr marL="0" marR="0" indent="9144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3pPr>
      <a:lvl4pPr marL="0" marR="0" indent="13716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4pPr>
      <a:lvl5pPr marL="0" marR="0" indent="18288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5pPr>
      <a:lvl6pPr marL="0" marR="0" indent="22860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6pPr>
      <a:lvl7pPr marL="0" marR="0" indent="27432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7pPr>
      <a:lvl8pPr marL="0" marR="0" indent="32004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8pPr>
      <a:lvl9pPr marL="0" marR="0" indent="3657600" algn="l" defTabSz="2438338" rtl="0" latinLnBrk="0">
        <a:lnSpc>
          <a:spcPct val="80000"/>
        </a:lnSpc>
        <a:spcBef>
          <a:spcPts val="0"/>
        </a:spcBef>
        <a:spcAft>
          <a:spcPts val="0"/>
        </a:spcAft>
        <a:buClrTx/>
        <a:buSzTx/>
        <a:buFontTx/>
        <a:buNone/>
        <a:tabLst/>
        <a:defRPr b="0" baseline="0" cap="none" i="0" spc="-170" strike="noStrike" sz="8500" u="none">
          <a:solidFill>
            <a:srgbClr val="000000"/>
          </a:solidFill>
          <a:uFillTx/>
          <a:latin typeface="+mn-lt"/>
          <a:ea typeface="+mn-ea"/>
          <a:cs typeface="+mn-cs"/>
          <a:sym typeface="Avenir Next Demi Bold"/>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Avenir Next Regular"/>
          <a:ea typeface="Avenir Next Regular"/>
          <a:cs typeface="Avenir Next Regular"/>
          <a:sym typeface="Avenir Next Regular"/>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1pPr>
      <a:lvl2pPr marL="0" marR="0" indent="4572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2pPr>
      <a:lvl3pPr marL="0" marR="0" indent="9144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3pPr>
      <a:lvl4pPr marL="0" marR="0" indent="13716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4pPr>
      <a:lvl5pPr marL="0" marR="0" indent="18288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5pPr>
      <a:lvl6pPr marL="0" marR="0" indent="22860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6pPr>
      <a:lvl7pPr marL="0" marR="0" indent="27432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7pPr>
      <a:lvl8pPr marL="0" marR="0" indent="32004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8pPr>
      <a:lvl9pPr marL="0" marR="0" indent="3657600" algn="ctr" defTabSz="584200" latinLnBrk="0">
        <a:lnSpc>
          <a:spcPct val="100000"/>
        </a:lnSpc>
        <a:spcBef>
          <a:spcPts val="0"/>
        </a:spcBef>
        <a:spcAft>
          <a:spcPts val="0"/>
        </a:spcAft>
        <a:buClrTx/>
        <a:buSzTx/>
        <a:buFontTx/>
        <a:buNone/>
        <a:tabLst/>
        <a:defRPr b="0" baseline="0" cap="none" i="0" spc="0" strike="noStrike" sz="29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creativecommons.org/licenses/by-sa/4.0/" TargetMode="External"/><Relationship Id="rId3" Type="http://schemas.openxmlformats.org/officeDocument/2006/relationships/hyperlink" Target="https://know-know.org"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ll_logo_V4_transp_bg_white.png" descr="ll_logo_V4_transp_bg_white.png"/>
          <p:cNvPicPr>
            <a:picLocks noChangeAspect="1"/>
          </p:cNvPicPr>
          <p:nvPr/>
        </p:nvPicPr>
        <p:blipFill>
          <a:blip r:embed="rId2">
            <a:extLst/>
          </a:blip>
          <a:stretch>
            <a:fillRect/>
          </a:stretch>
        </p:blipFill>
        <p:spPr>
          <a:xfrm>
            <a:off x="1358900" y="11131550"/>
            <a:ext cx="2296150" cy="2061414"/>
          </a:xfrm>
          <a:prstGeom prst="rect">
            <a:avLst/>
          </a:prstGeom>
          <a:ln w="12700">
            <a:miter lim="400000"/>
          </a:ln>
        </p:spPr>
      </p:pic>
      <p:sp>
        <p:nvSpPr>
          <p:cNvPr id="176" name="Learning in the Age of AI and Social Media"/>
          <p:cNvSpPr txBox="1"/>
          <p:nvPr>
            <p:ph type="title" idx="4294967295"/>
          </p:nvPr>
        </p:nvSpPr>
        <p:spPr>
          <a:xfrm>
            <a:off x="2578100" y="5143500"/>
            <a:ext cx="21971000" cy="1433163"/>
          </a:xfrm>
          <a:prstGeom prst="rect">
            <a:avLst/>
          </a:prstGeom>
        </p:spPr>
        <p:txBody>
          <a:bodyPr/>
          <a:lstStyle/>
          <a:p>
            <a:pPr defTabSz="2218888">
              <a:defRPr spc="-154" sz="7735"/>
            </a:pPr>
            <a:r>
              <a:rPr>
                <a:solidFill>
                  <a:schemeClr val="accent1"/>
                </a:solidFill>
              </a:rPr>
              <a:t>Learning</a:t>
            </a:r>
            <a:r>
              <a:t> in the Age of </a:t>
            </a:r>
            <a:r>
              <a:rPr>
                <a:solidFill>
                  <a:schemeClr val="accent1"/>
                </a:solidFill>
              </a:rPr>
              <a:t>AI</a:t>
            </a:r>
            <a:r>
              <a:t> and </a:t>
            </a:r>
            <a:r>
              <a:rPr>
                <a:solidFill>
                  <a:schemeClr val="accent1"/>
                </a:solidFill>
              </a:rPr>
              <a:t>Social Media</a:t>
            </a:r>
          </a:p>
        </p:txBody>
      </p:sp>
      <p:sp>
        <p:nvSpPr>
          <p:cNvPr id="177" name="KNOW-KNOW.ORG"/>
          <p:cNvSpPr txBox="1"/>
          <p:nvPr/>
        </p:nvSpPr>
        <p:spPr>
          <a:xfrm>
            <a:off x="4337151" y="12175488"/>
            <a:ext cx="6207825" cy="12014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700">
                <a:latin typeface="DIN Condensed Bold"/>
                <a:ea typeface="DIN Condensed Bold"/>
                <a:cs typeface="DIN Condensed Bold"/>
                <a:sym typeface="DIN Condensed Bold"/>
              </a:defRPr>
            </a:lvl1pPr>
          </a:lstStyle>
          <a:p>
            <a:pPr/>
            <a:r>
              <a:t>KNOW-KNOW.ORG</a:t>
            </a:r>
          </a:p>
        </p:txBody>
      </p:sp>
      <p:sp>
        <p:nvSpPr>
          <p:cNvPr id="178" name="8.2.2025 Marco Lardelli"/>
          <p:cNvSpPr txBox="1"/>
          <p:nvPr/>
        </p:nvSpPr>
        <p:spPr>
          <a:xfrm>
            <a:off x="9385530" y="7963367"/>
            <a:ext cx="5612940" cy="8262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spcBef>
                <a:spcPts val="0"/>
              </a:spcBef>
              <a:defRPr spc="-66" sz="3300">
                <a:solidFill>
                  <a:srgbClr val="929292"/>
                </a:solidFill>
                <a:latin typeface="+mn-lt"/>
                <a:ea typeface="+mn-ea"/>
                <a:cs typeface="+mn-cs"/>
                <a:sym typeface="Avenir Next Demi Bold"/>
              </a:defRPr>
            </a:lvl1pPr>
          </a:lstStyle>
          <a:p>
            <a:pPr/>
            <a:r>
              <a:t>8.2.2025 Marco Lardelli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Abgerundetes Rechteck"/>
          <p:cNvSpPr/>
          <p:nvPr/>
        </p:nvSpPr>
        <p:spPr>
          <a:xfrm>
            <a:off x="8817975" y="2296104"/>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50" name="Suchen"/>
          <p:cNvSpPr/>
          <p:nvPr/>
        </p:nvSpPr>
        <p:spPr>
          <a:xfrm>
            <a:off x="9184575" y="2792157"/>
            <a:ext cx="960032"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2"/>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51" name="Gehirn"/>
          <p:cNvSpPr/>
          <p:nvPr/>
        </p:nvSpPr>
        <p:spPr>
          <a:xfrm>
            <a:off x="10805759" y="2748402"/>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52" name="Füllfederhalter"/>
          <p:cNvSpPr/>
          <p:nvPr/>
        </p:nvSpPr>
        <p:spPr>
          <a:xfrm>
            <a:off x="13034033" y="2777674"/>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53" name="Linien"/>
          <p:cNvSpPr/>
          <p:nvPr/>
        </p:nvSpPr>
        <p:spPr>
          <a:xfrm flipV="1">
            <a:off x="10499051" y="2683482"/>
            <a:ext cx="1" cy="1362054"/>
          </a:xfrm>
          <a:prstGeom prst="line">
            <a:avLst/>
          </a:prstGeom>
          <a:ln w="63500">
            <a:solidFill>
              <a:srgbClr val="000000"/>
            </a:solidFill>
            <a:miter lim="400000"/>
          </a:ln>
        </p:spPr>
        <p:txBody>
          <a:bodyPr lIns="50800" tIns="50800" rIns="50800" bIns="50800" anchor="ctr"/>
          <a:lstStyle/>
          <a:p>
            <a:pPr/>
          </a:p>
        </p:txBody>
      </p:sp>
      <p:sp>
        <p:nvSpPr>
          <p:cNvPr id="554" name="Linien"/>
          <p:cNvSpPr/>
          <p:nvPr/>
        </p:nvSpPr>
        <p:spPr>
          <a:xfrm flipV="1">
            <a:off x="12525246" y="2683482"/>
            <a:ext cx="1" cy="1362054"/>
          </a:xfrm>
          <a:prstGeom prst="line">
            <a:avLst/>
          </a:prstGeom>
          <a:ln w="63500">
            <a:solidFill>
              <a:srgbClr val="000000"/>
            </a:solidFill>
            <a:miter lim="400000"/>
          </a:ln>
        </p:spPr>
        <p:txBody>
          <a:bodyPr lIns="50800" tIns="50800" rIns="50800" bIns="50800" anchor="ctr"/>
          <a:lstStyle/>
          <a:p>
            <a:pPr/>
          </a:p>
        </p:txBody>
      </p:sp>
      <p:sp>
        <p:nvSpPr>
          <p:cNvPr id="555" name="Linien"/>
          <p:cNvSpPr/>
          <p:nvPr/>
        </p:nvSpPr>
        <p:spPr>
          <a:xfrm>
            <a:off x="9989480" y="3211322"/>
            <a:ext cx="815943" cy="1"/>
          </a:xfrm>
          <a:prstGeom prst="line">
            <a:avLst/>
          </a:prstGeom>
          <a:ln w="127000">
            <a:solidFill>
              <a:srgbClr val="5E5E5E"/>
            </a:solidFill>
            <a:miter lim="400000"/>
            <a:tailEnd type="triangle"/>
          </a:ln>
        </p:spPr>
        <p:txBody>
          <a:bodyPr lIns="50800" tIns="50800" rIns="50800" bIns="50800" anchor="ctr"/>
          <a:lstStyle/>
          <a:p>
            <a:pPr/>
          </a:p>
        </p:txBody>
      </p:sp>
      <p:sp>
        <p:nvSpPr>
          <p:cNvPr id="556" name="Linien"/>
          <p:cNvSpPr/>
          <p:nvPr/>
        </p:nvSpPr>
        <p:spPr>
          <a:xfrm>
            <a:off x="14697270" y="3290352"/>
            <a:ext cx="803013" cy="1"/>
          </a:xfrm>
          <a:prstGeom prst="line">
            <a:avLst/>
          </a:prstGeom>
          <a:ln w="63500">
            <a:solidFill>
              <a:schemeClr val="accent2"/>
            </a:solidFill>
            <a:miter lim="400000"/>
            <a:tailEnd type="triangle"/>
          </a:ln>
        </p:spPr>
        <p:txBody>
          <a:bodyPr lIns="50800" tIns="50800" rIns="50800" bIns="50800" anchor="ctr"/>
          <a:lstStyle/>
          <a:p>
            <a:pPr/>
          </a:p>
        </p:txBody>
      </p:sp>
      <p:sp>
        <p:nvSpPr>
          <p:cNvPr id="557" name="Blog"/>
          <p:cNvSpPr txBox="1"/>
          <p:nvPr/>
        </p:nvSpPr>
        <p:spPr>
          <a:xfrm>
            <a:off x="16276381" y="3490842"/>
            <a:ext cx="953276"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2"/>
                </a:solidFill>
              </a:defRPr>
            </a:pPr>
            <a:br/>
            <a:r>
              <a:t>Blog</a:t>
            </a:r>
          </a:p>
        </p:txBody>
      </p:sp>
      <p:sp>
        <p:nvSpPr>
          <p:cNvPr id="558" name="Linien"/>
          <p:cNvSpPr/>
          <p:nvPr/>
        </p:nvSpPr>
        <p:spPr>
          <a:xfrm flipV="1">
            <a:off x="9664591" y="3922115"/>
            <a:ext cx="1" cy="938343"/>
          </a:xfrm>
          <a:prstGeom prst="line">
            <a:avLst/>
          </a:prstGeom>
          <a:ln w="63500">
            <a:solidFill>
              <a:srgbClr val="000000"/>
            </a:solidFill>
            <a:miter lim="400000"/>
            <a:tailEnd type="triangle"/>
          </a:ln>
        </p:spPr>
        <p:txBody>
          <a:bodyPr lIns="50800" tIns="50800" rIns="50800" bIns="50800" anchor="ctr"/>
          <a:lstStyle/>
          <a:p>
            <a:pPr/>
          </a:p>
        </p:txBody>
      </p:sp>
      <p:sp>
        <p:nvSpPr>
          <p:cNvPr id="559" name="Linien"/>
          <p:cNvSpPr/>
          <p:nvPr/>
        </p:nvSpPr>
        <p:spPr>
          <a:xfrm flipH="1" flipV="1">
            <a:off x="9664590" y="4879456"/>
            <a:ext cx="1790069" cy="9823"/>
          </a:xfrm>
          <a:prstGeom prst="line">
            <a:avLst/>
          </a:prstGeom>
          <a:ln w="63500">
            <a:solidFill>
              <a:srgbClr val="000000"/>
            </a:solidFill>
            <a:miter lim="400000"/>
          </a:ln>
        </p:spPr>
        <p:txBody>
          <a:bodyPr lIns="50800" tIns="50800" rIns="50800" bIns="50800" anchor="ctr"/>
          <a:lstStyle/>
          <a:p>
            <a:pPr/>
          </a:p>
        </p:txBody>
      </p:sp>
      <p:sp>
        <p:nvSpPr>
          <p:cNvPr id="560" name="Linien"/>
          <p:cNvSpPr/>
          <p:nvPr/>
        </p:nvSpPr>
        <p:spPr>
          <a:xfrm flipV="1">
            <a:off x="11414082" y="4026119"/>
            <a:ext cx="1" cy="834339"/>
          </a:xfrm>
          <a:prstGeom prst="line">
            <a:avLst/>
          </a:prstGeom>
          <a:ln w="63500">
            <a:solidFill>
              <a:srgbClr val="000000"/>
            </a:solidFill>
            <a:miter lim="400000"/>
          </a:ln>
        </p:spPr>
        <p:txBody>
          <a:bodyPr lIns="50800" tIns="50800" rIns="50800" bIns="50800" anchor="ctr"/>
          <a:lstStyle/>
          <a:p>
            <a:pPr/>
          </a:p>
        </p:txBody>
      </p:sp>
      <p:sp>
        <p:nvSpPr>
          <p:cNvPr id="561" name="3. Confirmation bias"/>
          <p:cNvSpPr txBox="1"/>
          <p:nvPr/>
        </p:nvSpPr>
        <p:spPr>
          <a:xfrm>
            <a:off x="273151" y="261098"/>
            <a:ext cx="608716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3. </a:t>
            </a:r>
            <a:r>
              <a:rPr>
                <a:solidFill>
                  <a:schemeClr val="accent1"/>
                </a:solidFill>
              </a:rPr>
              <a:t>Confirmation bias</a:t>
            </a:r>
          </a:p>
        </p:txBody>
      </p:sp>
      <p:sp>
        <p:nvSpPr>
          <p:cNvPr id="562" name="Feedback loop"/>
          <p:cNvSpPr txBox="1"/>
          <p:nvPr/>
        </p:nvSpPr>
        <p:spPr>
          <a:xfrm>
            <a:off x="9226098" y="4931748"/>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
        <p:nvSpPr>
          <p:cNvPr id="563" name="Our perception filter favors information that matches our current model"/>
          <p:cNvSpPr txBox="1"/>
          <p:nvPr/>
        </p:nvSpPr>
        <p:spPr>
          <a:xfrm>
            <a:off x="1816822" y="10668362"/>
            <a:ext cx="2141685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Our perception filter </a:t>
            </a:r>
            <a:r>
              <a:rPr>
                <a:solidFill>
                  <a:schemeClr val="accent1"/>
                </a:solidFill>
              </a:rPr>
              <a:t>favors information</a:t>
            </a:r>
            <a:r>
              <a:t> that </a:t>
            </a:r>
            <a:r>
              <a:rPr>
                <a:solidFill>
                  <a:schemeClr val="accent1"/>
                </a:solidFill>
              </a:rPr>
              <a:t>matches our current model</a:t>
            </a:r>
          </a:p>
        </p:txBody>
      </p:sp>
      <p:sp>
        <p:nvSpPr>
          <p:cNvPr id="564" name="Abgerundetes Rechteck"/>
          <p:cNvSpPr/>
          <p:nvPr/>
        </p:nvSpPr>
        <p:spPr>
          <a:xfrm>
            <a:off x="8817975" y="6666194"/>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65" name="Suchen"/>
          <p:cNvSpPr/>
          <p:nvPr/>
        </p:nvSpPr>
        <p:spPr>
          <a:xfrm>
            <a:off x="9184575" y="7162248"/>
            <a:ext cx="960032"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2"/>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66" name="Gehirn"/>
          <p:cNvSpPr/>
          <p:nvPr/>
        </p:nvSpPr>
        <p:spPr>
          <a:xfrm>
            <a:off x="10805759" y="7118493"/>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2"/>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67" name="Füllfederhalter"/>
          <p:cNvSpPr/>
          <p:nvPr/>
        </p:nvSpPr>
        <p:spPr>
          <a:xfrm>
            <a:off x="13034033" y="7147765"/>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68" name="Linien"/>
          <p:cNvSpPr/>
          <p:nvPr/>
        </p:nvSpPr>
        <p:spPr>
          <a:xfrm flipV="1">
            <a:off x="10499051" y="7053573"/>
            <a:ext cx="1" cy="1362054"/>
          </a:xfrm>
          <a:prstGeom prst="line">
            <a:avLst/>
          </a:prstGeom>
          <a:ln w="63500">
            <a:solidFill>
              <a:srgbClr val="000000"/>
            </a:solidFill>
            <a:miter lim="400000"/>
          </a:ln>
        </p:spPr>
        <p:txBody>
          <a:bodyPr lIns="50800" tIns="50800" rIns="50800" bIns="50800" anchor="ctr"/>
          <a:lstStyle/>
          <a:p>
            <a:pPr/>
          </a:p>
        </p:txBody>
      </p:sp>
      <p:sp>
        <p:nvSpPr>
          <p:cNvPr id="569" name="Linien"/>
          <p:cNvSpPr/>
          <p:nvPr/>
        </p:nvSpPr>
        <p:spPr>
          <a:xfrm flipV="1">
            <a:off x="12525246" y="7053573"/>
            <a:ext cx="1" cy="1362054"/>
          </a:xfrm>
          <a:prstGeom prst="line">
            <a:avLst/>
          </a:prstGeom>
          <a:ln w="63500">
            <a:solidFill>
              <a:srgbClr val="000000"/>
            </a:solidFill>
            <a:miter lim="400000"/>
          </a:ln>
        </p:spPr>
        <p:txBody>
          <a:bodyPr lIns="50800" tIns="50800" rIns="50800" bIns="50800" anchor="ctr"/>
          <a:lstStyle/>
          <a:p>
            <a:pPr/>
          </a:p>
        </p:txBody>
      </p:sp>
      <p:sp>
        <p:nvSpPr>
          <p:cNvPr id="570" name="Linien"/>
          <p:cNvSpPr/>
          <p:nvPr/>
        </p:nvSpPr>
        <p:spPr>
          <a:xfrm>
            <a:off x="7275127" y="7629043"/>
            <a:ext cx="815943" cy="1"/>
          </a:xfrm>
          <a:prstGeom prst="line">
            <a:avLst/>
          </a:prstGeom>
          <a:ln w="63500">
            <a:solidFill>
              <a:schemeClr val="accent6">
                <a:satOff val="-20754"/>
                <a:lumOff val="-16738"/>
              </a:schemeClr>
            </a:solidFill>
            <a:miter lim="400000"/>
            <a:tailEnd type="triangle"/>
          </a:ln>
        </p:spPr>
        <p:txBody>
          <a:bodyPr lIns="50800" tIns="50800" rIns="50800" bIns="50800" anchor="ctr"/>
          <a:lstStyle/>
          <a:p>
            <a:pPr/>
          </a:p>
        </p:txBody>
      </p:sp>
      <p:sp>
        <p:nvSpPr>
          <p:cNvPr id="571" name="Linien"/>
          <p:cNvSpPr/>
          <p:nvPr/>
        </p:nvSpPr>
        <p:spPr>
          <a:xfrm>
            <a:off x="14697270" y="7660443"/>
            <a:ext cx="803013" cy="1"/>
          </a:xfrm>
          <a:prstGeom prst="line">
            <a:avLst/>
          </a:prstGeom>
          <a:ln w="63500">
            <a:solidFill>
              <a:schemeClr val="accent2"/>
            </a:solidFill>
            <a:miter lim="400000"/>
            <a:tailEnd type="triangle"/>
          </a:ln>
        </p:spPr>
        <p:txBody>
          <a:bodyPr lIns="50800" tIns="50800" rIns="50800" bIns="50800" anchor="ctr"/>
          <a:lstStyle/>
          <a:p>
            <a:pPr/>
          </a:p>
        </p:txBody>
      </p:sp>
      <p:sp>
        <p:nvSpPr>
          <p:cNvPr id="572" name="Blog"/>
          <p:cNvSpPr txBox="1"/>
          <p:nvPr/>
        </p:nvSpPr>
        <p:spPr>
          <a:xfrm>
            <a:off x="16276381" y="7810132"/>
            <a:ext cx="953276"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2"/>
                </a:solidFill>
              </a:defRPr>
            </a:pPr>
            <a:br/>
            <a:r>
              <a:t>Blog</a:t>
            </a:r>
          </a:p>
        </p:txBody>
      </p:sp>
      <p:sp>
        <p:nvSpPr>
          <p:cNvPr id="573" name="Linien"/>
          <p:cNvSpPr/>
          <p:nvPr/>
        </p:nvSpPr>
        <p:spPr>
          <a:xfrm flipV="1">
            <a:off x="9728378" y="8473125"/>
            <a:ext cx="1" cy="938343"/>
          </a:xfrm>
          <a:prstGeom prst="line">
            <a:avLst/>
          </a:prstGeom>
          <a:ln w="63500">
            <a:solidFill>
              <a:srgbClr val="000000"/>
            </a:solidFill>
            <a:miter lim="400000"/>
            <a:tailEnd type="triangle"/>
          </a:ln>
        </p:spPr>
        <p:txBody>
          <a:bodyPr lIns="50800" tIns="50800" rIns="50800" bIns="50800" anchor="ctr"/>
          <a:lstStyle/>
          <a:p>
            <a:pPr/>
          </a:p>
        </p:txBody>
      </p:sp>
      <p:sp>
        <p:nvSpPr>
          <p:cNvPr id="574" name="Linien"/>
          <p:cNvSpPr/>
          <p:nvPr/>
        </p:nvSpPr>
        <p:spPr>
          <a:xfrm flipH="1" flipV="1">
            <a:off x="9728377" y="9430467"/>
            <a:ext cx="1790069" cy="9823"/>
          </a:xfrm>
          <a:prstGeom prst="line">
            <a:avLst/>
          </a:prstGeom>
          <a:ln w="63500">
            <a:solidFill>
              <a:srgbClr val="000000"/>
            </a:solidFill>
            <a:miter lim="400000"/>
          </a:ln>
        </p:spPr>
        <p:txBody>
          <a:bodyPr lIns="50800" tIns="50800" rIns="50800" bIns="50800" anchor="ctr"/>
          <a:lstStyle/>
          <a:p>
            <a:pPr/>
          </a:p>
        </p:txBody>
      </p:sp>
      <p:sp>
        <p:nvSpPr>
          <p:cNvPr id="575" name="Linien"/>
          <p:cNvSpPr/>
          <p:nvPr/>
        </p:nvSpPr>
        <p:spPr>
          <a:xfrm flipV="1">
            <a:off x="11477869" y="8577130"/>
            <a:ext cx="1" cy="834339"/>
          </a:xfrm>
          <a:prstGeom prst="line">
            <a:avLst/>
          </a:prstGeom>
          <a:ln w="63500">
            <a:solidFill>
              <a:srgbClr val="000000"/>
            </a:solidFill>
            <a:miter lim="400000"/>
          </a:ln>
        </p:spPr>
        <p:txBody>
          <a:bodyPr lIns="50800" tIns="50800" rIns="50800" bIns="50800" anchor="ctr"/>
          <a:lstStyle/>
          <a:p>
            <a:pPr/>
          </a:p>
        </p:txBody>
      </p:sp>
      <p:sp>
        <p:nvSpPr>
          <p:cNvPr id="576" name="Feedback loop"/>
          <p:cNvSpPr txBox="1"/>
          <p:nvPr/>
        </p:nvSpPr>
        <p:spPr>
          <a:xfrm>
            <a:off x="9289885" y="9482759"/>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
        <p:nvSpPr>
          <p:cNvPr id="577" name="Linien"/>
          <p:cNvSpPr/>
          <p:nvPr/>
        </p:nvSpPr>
        <p:spPr>
          <a:xfrm>
            <a:off x="7275127" y="3407604"/>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78" name="Linien"/>
          <p:cNvSpPr/>
          <p:nvPr/>
        </p:nvSpPr>
        <p:spPr>
          <a:xfrm>
            <a:off x="10091080" y="7660443"/>
            <a:ext cx="815943" cy="1"/>
          </a:xfrm>
          <a:prstGeom prst="line">
            <a:avLst/>
          </a:prstGeom>
          <a:ln w="127000">
            <a:solidFill>
              <a:srgbClr val="5E5E5E"/>
            </a:solidFill>
            <a:miter lim="400000"/>
            <a:tailEnd type="triangle"/>
          </a:ln>
        </p:spPr>
        <p:txBody>
          <a:bodyPr lIns="50800" tIns="50800" rIns="50800" bIns="50800" anchor="ctr"/>
          <a:lstStyle/>
          <a:p>
            <a:pPr/>
          </a:p>
        </p:txBody>
      </p:sp>
      <p:sp>
        <p:nvSpPr>
          <p:cNvPr id="579" name="Linien"/>
          <p:cNvSpPr/>
          <p:nvPr/>
        </p:nvSpPr>
        <p:spPr>
          <a:xfrm flipV="1">
            <a:off x="10139844" y="7352062"/>
            <a:ext cx="718414" cy="718414"/>
          </a:xfrm>
          <a:prstGeom prst="line">
            <a:avLst/>
          </a:prstGeom>
          <a:ln w="88900">
            <a:solidFill>
              <a:schemeClr val="accent5">
                <a:hueOff val="-82419"/>
                <a:satOff val="-9513"/>
                <a:lumOff val="-16343"/>
              </a:schemeClr>
            </a:solidFill>
            <a:miter lim="400000"/>
          </a:ln>
        </p:spPr>
        <p:txBody>
          <a:bodyPr lIns="50800" tIns="50800" rIns="50800" bIns="50800" anchor="ctr"/>
          <a:lstStyle/>
          <a:p>
            <a:pPr/>
          </a:p>
        </p:txBody>
      </p:sp>
      <p:sp>
        <p:nvSpPr>
          <p:cNvPr id="580" name="Männlich"/>
          <p:cNvSpPr/>
          <p:nvPr/>
        </p:nvSpPr>
        <p:spPr>
          <a:xfrm>
            <a:off x="8511712" y="1572078"/>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81" name="John"/>
          <p:cNvSpPr txBox="1"/>
          <p:nvPr/>
        </p:nvSpPr>
        <p:spPr>
          <a:xfrm>
            <a:off x="9321205" y="1735208"/>
            <a:ext cx="14962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582" name="Männlich"/>
          <p:cNvSpPr/>
          <p:nvPr/>
        </p:nvSpPr>
        <p:spPr>
          <a:xfrm>
            <a:off x="8511712" y="5956895"/>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83" name="John"/>
          <p:cNvSpPr txBox="1"/>
          <p:nvPr/>
        </p:nvSpPr>
        <p:spPr>
          <a:xfrm>
            <a:off x="9321205" y="6120025"/>
            <a:ext cx="14962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584" name="Park"/>
          <p:cNvSpPr/>
          <p:nvPr/>
        </p:nvSpPr>
        <p:spPr>
          <a:xfrm>
            <a:off x="5560143" y="2655055"/>
            <a:ext cx="1269406" cy="12705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3" y="0"/>
                </a:moveTo>
                <a:cubicBezTo>
                  <a:pt x="2669" y="0"/>
                  <a:pt x="0" y="2664"/>
                  <a:pt x="0" y="5956"/>
                </a:cubicBezTo>
                <a:cubicBezTo>
                  <a:pt x="0" y="8946"/>
                  <a:pt x="2204" y="11423"/>
                  <a:pt x="5077" y="11850"/>
                </a:cubicBezTo>
                <a:lnTo>
                  <a:pt x="4564" y="18406"/>
                </a:lnTo>
                <a:lnTo>
                  <a:pt x="5779" y="18406"/>
                </a:lnTo>
                <a:lnTo>
                  <a:pt x="6147" y="18406"/>
                </a:lnTo>
                <a:lnTo>
                  <a:pt x="7363" y="18406"/>
                </a:lnTo>
                <a:lnTo>
                  <a:pt x="6849" y="11850"/>
                </a:lnTo>
                <a:cubicBezTo>
                  <a:pt x="9723" y="11423"/>
                  <a:pt x="11927" y="8946"/>
                  <a:pt x="11927" y="5956"/>
                </a:cubicBezTo>
                <a:cubicBezTo>
                  <a:pt x="11927" y="2664"/>
                  <a:pt x="9258" y="0"/>
                  <a:pt x="5963" y="0"/>
                </a:cubicBezTo>
                <a:close/>
                <a:moveTo>
                  <a:pt x="10943" y="13317"/>
                </a:moveTo>
                <a:lnTo>
                  <a:pt x="10943" y="16199"/>
                </a:lnTo>
                <a:lnTo>
                  <a:pt x="10311" y="16199"/>
                </a:lnTo>
                <a:lnTo>
                  <a:pt x="10311" y="17111"/>
                </a:lnTo>
                <a:lnTo>
                  <a:pt x="10943" y="17111"/>
                </a:lnTo>
                <a:lnTo>
                  <a:pt x="10943" y="18406"/>
                </a:lnTo>
                <a:lnTo>
                  <a:pt x="11716" y="18406"/>
                </a:lnTo>
                <a:lnTo>
                  <a:pt x="11716" y="17111"/>
                </a:lnTo>
                <a:lnTo>
                  <a:pt x="20223" y="17111"/>
                </a:lnTo>
                <a:lnTo>
                  <a:pt x="20223" y="18406"/>
                </a:lnTo>
                <a:lnTo>
                  <a:pt x="20952" y="18406"/>
                </a:lnTo>
                <a:lnTo>
                  <a:pt x="20952" y="17111"/>
                </a:lnTo>
                <a:lnTo>
                  <a:pt x="21583" y="17111"/>
                </a:lnTo>
                <a:lnTo>
                  <a:pt x="21583" y="16199"/>
                </a:lnTo>
                <a:lnTo>
                  <a:pt x="20952" y="16199"/>
                </a:lnTo>
                <a:lnTo>
                  <a:pt x="20952" y="13317"/>
                </a:lnTo>
                <a:lnTo>
                  <a:pt x="10943" y="13317"/>
                </a:lnTo>
                <a:close/>
                <a:moveTo>
                  <a:pt x="11716" y="14229"/>
                </a:moveTo>
                <a:lnTo>
                  <a:pt x="20228" y="14229"/>
                </a:lnTo>
                <a:lnTo>
                  <a:pt x="20228" y="14737"/>
                </a:lnTo>
                <a:lnTo>
                  <a:pt x="11716" y="14737"/>
                </a:lnTo>
                <a:lnTo>
                  <a:pt x="11716" y="14229"/>
                </a:lnTo>
                <a:close/>
                <a:moveTo>
                  <a:pt x="11716" y="15649"/>
                </a:moveTo>
                <a:lnTo>
                  <a:pt x="20223" y="15649"/>
                </a:lnTo>
                <a:lnTo>
                  <a:pt x="20223" y="16199"/>
                </a:lnTo>
                <a:lnTo>
                  <a:pt x="11716" y="16199"/>
                </a:lnTo>
                <a:lnTo>
                  <a:pt x="11716" y="15649"/>
                </a:lnTo>
                <a:close/>
                <a:moveTo>
                  <a:pt x="0" y="19184"/>
                </a:moveTo>
                <a:lnTo>
                  <a:pt x="0" y="21600"/>
                </a:lnTo>
                <a:lnTo>
                  <a:pt x="21600" y="21600"/>
                </a:lnTo>
                <a:lnTo>
                  <a:pt x="21600" y="19184"/>
                </a:lnTo>
                <a:lnTo>
                  <a:pt x="0" y="19184"/>
                </a:lnTo>
                <a:close/>
              </a:path>
            </a:pathLst>
          </a:custGeom>
          <a:solidFill>
            <a:schemeClr val="accent2"/>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85" name="Apartmenthaus"/>
          <p:cNvSpPr/>
          <p:nvPr/>
        </p:nvSpPr>
        <p:spPr>
          <a:xfrm>
            <a:off x="5431632" y="7074684"/>
            <a:ext cx="1397916" cy="1108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535"/>
                </a:lnTo>
                <a:lnTo>
                  <a:pt x="651" y="1535"/>
                </a:lnTo>
                <a:lnTo>
                  <a:pt x="651" y="18128"/>
                </a:lnTo>
                <a:lnTo>
                  <a:pt x="7648" y="18128"/>
                </a:lnTo>
                <a:lnTo>
                  <a:pt x="7648" y="18831"/>
                </a:lnTo>
                <a:lnTo>
                  <a:pt x="651" y="18831"/>
                </a:lnTo>
                <a:lnTo>
                  <a:pt x="651" y="21600"/>
                </a:lnTo>
                <a:lnTo>
                  <a:pt x="6775" y="21600"/>
                </a:lnTo>
                <a:lnTo>
                  <a:pt x="8773" y="21600"/>
                </a:lnTo>
                <a:lnTo>
                  <a:pt x="9152" y="21600"/>
                </a:lnTo>
                <a:lnTo>
                  <a:pt x="9152" y="18128"/>
                </a:lnTo>
                <a:lnTo>
                  <a:pt x="10545" y="18128"/>
                </a:lnTo>
                <a:lnTo>
                  <a:pt x="10545" y="21600"/>
                </a:lnTo>
                <a:lnTo>
                  <a:pt x="11148" y="21600"/>
                </a:lnTo>
                <a:lnTo>
                  <a:pt x="11148" y="18128"/>
                </a:lnTo>
                <a:lnTo>
                  <a:pt x="12549" y="18128"/>
                </a:lnTo>
                <a:lnTo>
                  <a:pt x="12549" y="21600"/>
                </a:lnTo>
                <a:lnTo>
                  <a:pt x="12829" y="21600"/>
                </a:lnTo>
                <a:lnTo>
                  <a:pt x="14896" y="21600"/>
                </a:lnTo>
                <a:lnTo>
                  <a:pt x="20950" y="21600"/>
                </a:lnTo>
                <a:lnTo>
                  <a:pt x="20950" y="18831"/>
                </a:lnTo>
                <a:lnTo>
                  <a:pt x="13969" y="18831"/>
                </a:lnTo>
                <a:lnTo>
                  <a:pt x="13969" y="18128"/>
                </a:lnTo>
                <a:lnTo>
                  <a:pt x="20950" y="18128"/>
                </a:lnTo>
                <a:lnTo>
                  <a:pt x="20950" y="1535"/>
                </a:lnTo>
                <a:lnTo>
                  <a:pt x="21600" y="1535"/>
                </a:lnTo>
                <a:lnTo>
                  <a:pt x="21600" y="0"/>
                </a:lnTo>
                <a:lnTo>
                  <a:pt x="12178" y="0"/>
                </a:lnTo>
                <a:lnTo>
                  <a:pt x="12178" y="1535"/>
                </a:lnTo>
                <a:lnTo>
                  <a:pt x="12829" y="1535"/>
                </a:lnTo>
                <a:lnTo>
                  <a:pt x="12829" y="4086"/>
                </a:lnTo>
                <a:lnTo>
                  <a:pt x="8773" y="4086"/>
                </a:lnTo>
                <a:lnTo>
                  <a:pt x="8773" y="1535"/>
                </a:lnTo>
                <a:lnTo>
                  <a:pt x="9424" y="1535"/>
                </a:lnTo>
                <a:lnTo>
                  <a:pt x="9424" y="0"/>
                </a:lnTo>
                <a:lnTo>
                  <a:pt x="0" y="0"/>
                </a:lnTo>
                <a:close/>
                <a:moveTo>
                  <a:pt x="1764" y="1535"/>
                </a:moveTo>
                <a:lnTo>
                  <a:pt x="2746" y="1535"/>
                </a:lnTo>
                <a:lnTo>
                  <a:pt x="2746" y="3819"/>
                </a:lnTo>
                <a:lnTo>
                  <a:pt x="1764" y="3819"/>
                </a:lnTo>
                <a:lnTo>
                  <a:pt x="1764" y="1535"/>
                </a:lnTo>
                <a:close/>
                <a:moveTo>
                  <a:pt x="4216" y="1535"/>
                </a:moveTo>
                <a:lnTo>
                  <a:pt x="5196" y="1535"/>
                </a:lnTo>
                <a:lnTo>
                  <a:pt x="5196" y="3819"/>
                </a:lnTo>
                <a:lnTo>
                  <a:pt x="4216" y="3819"/>
                </a:lnTo>
                <a:lnTo>
                  <a:pt x="4216" y="1535"/>
                </a:lnTo>
                <a:close/>
                <a:moveTo>
                  <a:pt x="6666" y="1535"/>
                </a:moveTo>
                <a:lnTo>
                  <a:pt x="7648" y="1535"/>
                </a:lnTo>
                <a:lnTo>
                  <a:pt x="7648" y="3819"/>
                </a:lnTo>
                <a:lnTo>
                  <a:pt x="6666" y="3819"/>
                </a:lnTo>
                <a:lnTo>
                  <a:pt x="6666" y="1535"/>
                </a:lnTo>
                <a:close/>
                <a:moveTo>
                  <a:pt x="13967" y="1535"/>
                </a:moveTo>
                <a:lnTo>
                  <a:pt x="14949" y="1535"/>
                </a:lnTo>
                <a:lnTo>
                  <a:pt x="14949" y="3819"/>
                </a:lnTo>
                <a:lnTo>
                  <a:pt x="13967" y="3819"/>
                </a:lnTo>
                <a:lnTo>
                  <a:pt x="13967" y="1535"/>
                </a:lnTo>
                <a:close/>
                <a:moveTo>
                  <a:pt x="16419" y="1535"/>
                </a:moveTo>
                <a:lnTo>
                  <a:pt x="17399" y="1535"/>
                </a:lnTo>
                <a:lnTo>
                  <a:pt x="17399" y="3819"/>
                </a:lnTo>
                <a:lnTo>
                  <a:pt x="16419" y="3819"/>
                </a:lnTo>
                <a:lnTo>
                  <a:pt x="16419" y="1535"/>
                </a:lnTo>
                <a:close/>
                <a:moveTo>
                  <a:pt x="18870" y="1535"/>
                </a:moveTo>
                <a:lnTo>
                  <a:pt x="19852" y="1535"/>
                </a:lnTo>
                <a:lnTo>
                  <a:pt x="19852" y="3819"/>
                </a:lnTo>
                <a:lnTo>
                  <a:pt x="18870" y="3819"/>
                </a:lnTo>
                <a:lnTo>
                  <a:pt x="18870" y="1535"/>
                </a:lnTo>
                <a:close/>
                <a:moveTo>
                  <a:pt x="1764" y="5829"/>
                </a:moveTo>
                <a:lnTo>
                  <a:pt x="2746" y="5829"/>
                </a:lnTo>
                <a:lnTo>
                  <a:pt x="2746" y="8112"/>
                </a:lnTo>
                <a:lnTo>
                  <a:pt x="1764" y="8112"/>
                </a:lnTo>
                <a:lnTo>
                  <a:pt x="1764" y="5829"/>
                </a:lnTo>
                <a:close/>
                <a:moveTo>
                  <a:pt x="4216" y="5829"/>
                </a:moveTo>
                <a:lnTo>
                  <a:pt x="5196" y="5829"/>
                </a:lnTo>
                <a:lnTo>
                  <a:pt x="5196" y="8112"/>
                </a:lnTo>
                <a:lnTo>
                  <a:pt x="4216" y="8112"/>
                </a:lnTo>
                <a:lnTo>
                  <a:pt x="4216" y="5829"/>
                </a:lnTo>
                <a:close/>
                <a:moveTo>
                  <a:pt x="6666" y="5829"/>
                </a:moveTo>
                <a:lnTo>
                  <a:pt x="7648" y="5829"/>
                </a:lnTo>
                <a:lnTo>
                  <a:pt x="7648" y="8112"/>
                </a:lnTo>
                <a:lnTo>
                  <a:pt x="6666" y="8112"/>
                </a:lnTo>
                <a:lnTo>
                  <a:pt x="6666" y="5829"/>
                </a:lnTo>
                <a:close/>
                <a:moveTo>
                  <a:pt x="9152" y="5829"/>
                </a:moveTo>
                <a:lnTo>
                  <a:pt x="10134" y="5829"/>
                </a:lnTo>
                <a:lnTo>
                  <a:pt x="10134" y="8112"/>
                </a:lnTo>
                <a:lnTo>
                  <a:pt x="9152" y="8112"/>
                </a:lnTo>
                <a:lnTo>
                  <a:pt x="9152" y="5829"/>
                </a:lnTo>
                <a:close/>
                <a:moveTo>
                  <a:pt x="11567" y="5829"/>
                </a:moveTo>
                <a:lnTo>
                  <a:pt x="12549" y="5829"/>
                </a:lnTo>
                <a:lnTo>
                  <a:pt x="12549" y="8112"/>
                </a:lnTo>
                <a:lnTo>
                  <a:pt x="11567" y="8112"/>
                </a:lnTo>
                <a:lnTo>
                  <a:pt x="11567" y="5829"/>
                </a:lnTo>
                <a:close/>
                <a:moveTo>
                  <a:pt x="13967" y="5829"/>
                </a:moveTo>
                <a:lnTo>
                  <a:pt x="14949" y="5829"/>
                </a:lnTo>
                <a:lnTo>
                  <a:pt x="14949" y="8112"/>
                </a:lnTo>
                <a:lnTo>
                  <a:pt x="13967" y="8112"/>
                </a:lnTo>
                <a:lnTo>
                  <a:pt x="13967" y="5829"/>
                </a:lnTo>
                <a:close/>
                <a:moveTo>
                  <a:pt x="16419" y="5829"/>
                </a:moveTo>
                <a:lnTo>
                  <a:pt x="17399" y="5829"/>
                </a:lnTo>
                <a:lnTo>
                  <a:pt x="17399" y="8112"/>
                </a:lnTo>
                <a:lnTo>
                  <a:pt x="16419" y="8112"/>
                </a:lnTo>
                <a:lnTo>
                  <a:pt x="16419" y="5829"/>
                </a:lnTo>
                <a:close/>
                <a:moveTo>
                  <a:pt x="18870" y="5829"/>
                </a:moveTo>
                <a:lnTo>
                  <a:pt x="19852" y="5829"/>
                </a:lnTo>
                <a:lnTo>
                  <a:pt x="19852" y="8112"/>
                </a:lnTo>
                <a:lnTo>
                  <a:pt x="18870" y="8112"/>
                </a:lnTo>
                <a:lnTo>
                  <a:pt x="18870" y="5829"/>
                </a:lnTo>
                <a:close/>
                <a:moveTo>
                  <a:pt x="1764" y="10122"/>
                </a:moveTo>
                <a:lnTo>
                  <a:pt x="2746" y="10122"/>
                </a:lnTo>
                <a:lnTo>
                  <a:pt x="2746" y="12408"/>
                </a:lnTo>
                <a:lnTo>
                  <a:pt x="1764" y="12408"/>
                </a:lnTo>
                <a:lnTo>
                  <a:pt x="1764" y="10122"/>
                </a:lnTo>
                <a:close/>
                <a:moveTo>
                  <a:pt x="4216" y="10122"/>
                </a:moveTo>
                <a:lnTo>
                  <a:pt x="5196" y="10122"/>
                </a:lnTo>
                <a:lnTo>
                  <a:pt x="5196" y="12408"/>
                </a:lnTo>
                <a:lnTo>
                  <a:pt x="4216" y="12408"/>
                </a:lnTo>
                <a:lnTo>
                  <a:pt x="4216" y="10122"/>
                </a:lnTo>
                <a:close/>
                <a:moveTo>
                  <a:pt x="6666" y="10122"/>
                </a:moveTo>
                <a:lnTo>
                  <a:pt x="7648" y="10122"/>
                </a:lnTo>
                <a:lnTo>
                  <a:pt x="7648" y="12408"/>
                </a:lnTo>
                <a:lnTo>
                  <a:pt x="6666" y="12408"/>
                </a:lnTo>
                <a:lnTo>
                  <a:pt x="6666" y="10122"/>
                </a:lnTo>
                <a:close/>
                <a:moveTo>
                  <a:pt x="9152" y="10122"/>
                </a:moveTo>
                <a:lnTo>
                  <a:pt x="10134" y="10122"/>
                </a:lnTo>
                <a:lnTo>
                  <a:pt x="10134" y="12408"/>
                </a:lnTo>
                <a:lnTo>
                  <a:pt x="9152" y="12408"/>
                </a:lnTo>
                <a:lnTo>
                  <a:pt x="9152" y="10122"/>
                </a:lnTo>
                <a:close/>
                <a:moveTo>
                  <a:pt x="11567" y="10122"/>
                </a:moveTo>
                <a:lnTo>
                  <a:pt x="12549" y="10122"/>
                </a:lnTo>
                <a:lnTo>
                  <a:pt x="12549" y="12408"/>
                </a:lnTo>
                <a:lnTo>
                  <a:pt x="11567" y="12408"/>
                </a:lnTo>
                <a:lnTo>
                  <a:pt x="11567" y="10122"/>
                </a:lnTo>
                <a:close/>
                <a:moveTo>
                  <a:pt x="13967" y="10122"/>
                </a:moveTo>
                <a:lnTo>
                  <a:pt x="14949" y="10122"/>
                </a:lnTo>
                <a:lnTo>
                  <a:pt x="14949" y="12408"/>
                </a:lnTo>
                <a:lnTo>
                  <a:pt x="13967" y="12408"/>
                </a:lnTo>
                <a:lnTo>
                  <a:pt x="13967" y="10122"/>
                </a:lnTo>
                <a:close/>
                <a:moveTo>
                  <a:pt x="16419" y="10122"/>
                </a:moveTo>
                <a:lnTo>
                  <a:pt x="17399" y="10122"/>
                </a:lnTo>
                <a:lnTo>
                  <a:pt x="17399" y="12408"/>
                </a:lnTo>
                <a:lnTo>
                  <a:pt x="16419" y="12408"/>
                </a:lnTo>
                <a:lnTo>
                  <a:pt x="16419" y="10122"/>
                </a:lnTo>
                <a:close/>
                <a:moveTo>
                  <a:pt x="18870" y="10122"/>
                </a:moveTo>
                <a:lnTo>
                  <a:pt x="19852" y="10122"/>
                </a:lnTo>
                <a:lnTo>
                  <a:pt x="19852" y="12408"/>
                </a:lnTo>
                <a:lnTo>
                  <a:pt x="18870" y="12408"/>
                </a:lnTo>
                <a:lnTo>
                  <a:pt x="18870" y="10122"/>
                </a:lnTo>
                <a:close/>
                <a:moveTo>
                  <a:pt x="1764" y="14418"/>
                </a:moveTo>
                <a:lnTo>
                  <a:pt x="2746" y="14418"/>
                </a:lnTo>
                <a:lnTo>
                  <a:pt x="2746" y="16701"/>
                </a:lnTo>
                <a:lnTo>
                  <a:pt x="1764" y="16701"/>
                </a:lnTo>
                <a:lnTo>
                  <a:pt x="1764" y="14418"/>
                </a:lnTo>
                <a:close/>
                <a:moveTo>
                  <a:pt x="4216" y="14418"/>
                </a:moveTo>
                <a:lnTo>
                  <a:pt x="5196" y="14418"/>
                </a:lnTo>
                <a:lnTo>
                  <a:pt x="5196" y="16701"/>
                </a:lnTo>
                <a:lnTo>
                  <a:pt x="4216" y="16701"/>
                </a:lnTo>
                <a:lnTo>
                  <a:pt x="4216" y="14418"/>
                </a:lnTo>
                <a:close/>
                <a:moveTo>
                  <a:pt x="6666" y="14418"/>
                </a:moveTo>
                <a:lnTo>
                  <a:pt x="7648" y="14418"/>
                </a:lnTo>
                <a:lnTo>
                  <a:pt x="7648" y="16701"/>
                </a:lnTo>
                <a:lnTo>
                  <a:pt x="6666" y="16701"/>
                </a:lnTo>
                <a:lnTo>
                  <a:pt x="6666" y="14418"/>
                </a:lnTo>
                <a:close/>
                <a:moveTo>
                  <a:pt x="9152" y="14418"/>
                </a:moveTo>
                <a:lnTo>
                  <a:pt x="10134" y="14418"/>
                </a:lnTo>
                <a:lnTo>
                  <a:pt x="10134" y="16701"/>
                </a:lnTo>
                <a:lnTo>
                  <a:pt x="9152" y="16701"/>
                </a:lnTo>
                <a:lnTo>
                  <a:pt x="9152" y="14418"/>
                </a:lnTo>
                <a:close/>
                <a:moveTo>
                  <a:pt x="11567" y="14418"/>
                </a:moveTo>
                <a:lnTo>
                  <a:pt x="12549" y="14418"/>
                </a:lnTo>
                <a:lnTo>
                  <a:pt x="12549" y="16701"/>
                </a:lnTo>
                <a:lnTo>
                  <a:pt x="11567" y="16701"/>
                </a:lnTo>
                <a:lnTo>
                  <a:pt x="11567" y="14418"/>
                </a:lnTo>
                <a:close/>
                <a:moveTo>
                  <a:pt x="13967" y="14418"/>
                </a:moveTo>
                <a:lnTo>
                  <a:pt x="14949" y="14418"/>
                </a:lnTo>
                <a:lnTo>
                  <a:pt x="14949" y="16701"/>
                </a:lnTo>
                <a:lnTo>
                  <a:pt x="13967" y="16701"/>
                </a:lnTo>
                <a:lnTo>
                  <a:pt x="13967" y="14418"/>
                </a:lnTo>
                <a:close/>
                <a:moveTo>
                  <a:pt x="16419" y="14418"/>
                </a:moveTo>
                <a:lnTo>
                  <a:pt x="17399" y="14418"/>
                </a:lnTo>
                <a:lnTo>
                  <a:pt x="17399" y="16701"/>
                </a:lnTo>
                <a:lnTo>
                  <a:pt x="16419" y="16701"/>
                </a:lnTo>
                <a:lnTo>
                  <a:pt x="16419" y="14418"/>
                </a:lnTo>
                <a:close/>
                <a:moveTo>
                  <a:pt x="18870" y="14418"/>
                </a:moveTo>
                <a:lnTo>
                  <a:pt x="19852" y="14418"/>
                </a:lnTo>
                <a:lnTo>
                  <a:pt x="19852" y="16701"/>
                </a:lnTo>
                <a:lnTo>
                  <a:pt x="18870" y="16701"/>
                </a:lnTo>
                <a:lnTo>
                  <a:pt x="18870" y="14418"/>
                </a:lnTo>
                <a:close/>
              </a:path>
            </a:pathLst>
          </a:custGeom>
          <a:solidFill>
            <a:schemeClr val="accent6">
              <a:satOff val="-20754"/>
              <a:lumOff val="-16738"/>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86" name="Linien"/>
          <p:cNvSpPr/>
          <p:nvPr/>
        </p:nvSpPr>
        <p:spPr>
          <a:xfrm flipH="1" flipV="1">
            <a:off x="10127184" y="7366718"/>
            <a:ext cx="743735" cy="743736"/>
          </a:xfrm>
          <a:prstGeom prst="line">
            <a:avLst/>
          </a:prstGeom>
          <a:ln w="88900">
            <a:solidFill>
              <a:schemeClr val="accent5">
                <a:hueOff val="-82419"/>
                <a:satOff val="-9513"/>
                <a:lumOff val="-16343"/>
              </a:schemeClr>
            </a:solidFill>
            <a:miter lim="400000"/>
          </a:ln>
        </p:spPr>
        <p:txBody>
          <a:bodyPr lIns="50800" tIns="50800" rIns="50800" bIns="50800" anchor="ctr"/>
          <a:lstStyle/>
          <a:p>
            <a:pPr/>
          </a:p>
        </p:txBody>
      </p:sp>
      <p:grpSp>
        <p:nvGrpSpPr>
          <p:cNvPr id="589" name="Gruppieren"/>
          <p:cNvGrpSpPr/>
          <p:nvPr/>
        </p:nvGrpSpPr>
        <p:grpSpPr>
          <a:xfrm>
            <a:off x="15944273" y="6882888"/>
            <a:ext cx="1617493" cy="1305288"/>
            <a:chOff x="0" y="0"/>
            <a:chExt cx="1617492" cy="1305287"/>
          </a:xfrm>
        </p:grpSpPr>
        <p:sp>
          <p:nvSpPr>
            <p:cNvPr id="587" name="Computer"/>
            <p:cNvSpPr/>
            <p:nvPr/>
          </p:nvSpPr>
          <p:spPr>
            <a:xfrm>
              <a:off x="0" y="0"/>
              <a:ext cx="1617493" cy="1305288"/>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88" name="Park"/>
            <p:cNvSpPr/>
            <p:nvPr/>
          </p:nvSpPr>
          <p:spPr>
            <a:xfrm>
              <a:off x="499699" y="167201"/>
              <a:ext cx="686176" cy="686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3" y="0"/>
                  </a:moveTo>
                  <a:cubicBezTo>
                    <a:pt x="2669" y="0"/>
                    <a:pt x="0" y="2664"/>
                    <a:pt x="0" y="5956"/>
                  </a:cubicBezTo>
                  <a:cubicBezTo>
                    <a:pt x="0" y="8946"/>
                    <a:pt x="2204" y="11423"/>
                    <a:pt x="5077" y="11850"/>
                  </a:cubicBezTo>
                  <a:lnTo>
                    <a:pt x="4564" y="18406"/>
                  </a:lnTo>
                  <a:lnTo>
                    <a:pt x="5779" y="18406"/>
                  </a:lnTo>
                  <a:lnTo>
                    <a:pt x="6147" y="18406"/>
                  </a:lnTo>
                  <a:lnTo>
                    <a:pt x="7363" y="18406"/>
                  </a:lnTo>
                  <a:lnTo>
                    <a:pt x="6849" y="11850"/>
                  </a:lnTo>
                  <a:cubicBezTo>
                    <a:pt x="9723" y="11423"/>
                    <a:pt x="11927" y="8946"/>
                    <a:pt x="11927" y="5956"/>
                  </a:cubicBezTo>
                  <a:cubicBezTo>
                    <a:pt x="11927" y="2664"/>
                    <a:pt x="9258" y="0"/>
                    <a:pt x="5963" y="0"/>
                  </a:cubicBezTo>
                  <a:close/>
                  <a:moveTo>
                    <a:pt x="10943" y="13317"/>
                  </a:moveTo>
                  <a:lnTo>
                    <a:pt x="10943" y="16199"/>
                  </a:lnTo>
                  <a:lnTo>
                    <a:pt x="10311" y="16199"/>
                  </a:lnTo>
                  <a:lnTo>
                    <a:pt x="10311" y="17111"/>
                  </a:lnTo>
                  <a:lnTo>
                    <a:pt x="10943" y="17111"/>
                  </a:lnTo>
                  <a:lnTo>
                    <a:pt x="10943" y="18406"/>
                  </a:lnTo>
                  <a:lnTo>
                    <a:pt x="11716" y="18406"/>
                  </a:lnTo>
                  <a:lnTo>
                    <a:pt x="11716" y="17111"/>
                  </a:lnTo>
                  <a:lnTo>
                    <a:pt x="20223" y="17111"/>
                  </a:lnTo>
                  <a:lnTo>
                    <a:pt x="20223" y="18406"/>
                  </a:lnTo>
                  <a:lnTo>
                    <a:pt x="20952" y="18406"/>
                  </a:lnTo>
                  <a:lnTo>
                    <a:pt x="20952" y="17111"/>
                  </a:lnTo>
                  <a:lnTo>
                    <a:pt x="21583" y="17111"/>
                  </a:lnTo>
                  <a:lnTo>
                    <a:pt x="21583" y="16199"/>
                  </a:lnTo>
                  <a:lnTo>
                    <a:pt x="20952" y="16199"/>
                  </a:lnTo>
                  <a:lnTo>
                    <a:pt x="20952" y="13317"/>
                  </a:lnTo>
                  <a:lnTo>
                    <a:pt x="10943" y="13317"/>
                  </a:lnTo>
                  <a:close/>
                  <a:moveTo>
                    <a:pt x="11716" y="14229"/>
                  </a:moveTo>
                  <a:lnTo>
                    <a:pt x="20228" y="14229"/>
                  </a:lnTo>
                  <a:lnTo>
                    <a:pt x="20228" y="14737"/>
                  </a:lnTo>
                  <a:lnTo>
                    <a:pt x="11716" y="14737"/>
                  </a:lnTo>
                  <a:lnTo>
                    <a:pt x="11716" y="14229"/>
                  </a:lnTo>
                  <a:close/>
                  <a:moveTo>
                    <a:pt x="11716" y="15649"/>
                  </a:moveTo>
                  <a:lnTo>
                    <a:pt x="20223" y="15649"/>
                  </a:lnTo>
                  <a:lnTo>
                    <a:pt x="20223" y="16199"/>
                  </a:lnTo>
                  <a:lnTo>
                    <a:pt x="11716" y="16199"/>
                  </a:lnTo>
                  <a:lnTo>
                    <a:pt x="11716" y="15649"/>
                  </a:lnTo>
                  <a:close/>
                  <a:moveTo>
                    <a:pt x="0" y="19184"/>
                  </a:moveTo>
                  <a:lnTo>
                    <a:pt x="0" y="21600"/>
                  </a:lnTo>
                  <a:lnTo>
                    <a:pt x="21600" y="21600"/>
                  </a:lnTo>
                  <a:lnTo>
                    <a:pt x="21600" y="19184"/>
                  </a:lnTo>
                  <a:lnTo>
                    <a:pt x="0" y="19184"/>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grpSp>
      <p:grpSp>
        <p:nvGrpSpPr>
          <p:cNvPr id="592" name="Gruppieren"/>
          <p:cNvGrpSpPr/>
          <p:nvPr/>
        </p:nvGrpSpPr>
        <p:grpSpPr>
          <a:xfrm>
            <a:off x="15944273" y="2558679"/>
            <a:ext cx="1617493" cy="1305288"/>
            <a:chOff x="0" y="0"/>
            <a:chExt cx="1617492" cy="1305287"/>
          </a:xfrm>
        </p:grpSpPr>
        <p:sp>
          <p:nvSpPr>
            <p:cNvPr id="590" name="Computer"/>
            <p:cNvSpPr/>
            <p:nvPr/>
          </p:nvSpPr>
          <p:spPr>
            <a:xfrm>
              <a:off x="0" y="0"/>
              <a:ext cx="1617493" cy="1305288"/>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91" name="Park"/>
            <p:cNvSpPr/>
            <p:nvPr/>
          </p:nvSpPr>
          <p:spPr>
            <a:xfrm>
              <a:off x="499699" y="167201"/>
              <a:ext cx="686176" cy="6868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3" y="0"/>
                  </a:moveTo>
                  <a:cubicBezTo>
                    <a:pt x="2669" y="0"/>
                    <a:pt x="0" y="2664"/>
                    <a:pt x="0" y="5956"/>
                  </a:cubicBezTo>
                  <a:cubicBezTo>
                    <a:pt x="0" y="8946"/>
                    <a:pt x="2204" y="11423"/>
                    <a:pt x="5077" y="11850"/>
                  </a:cubicBezTo>
                  <a:lnTo>
                    <a:pt x="4564" y="18406"/>
                  </a:lnTo>
                  <a:lnTo>
                    <a:pt x="5779" y="18406"/>
                  </a:lnTo>
                  <a:lnTo>
                    <a:pt x="6147" y="18406"/>
                  </a:lnTo>
                  <a:lnTo>
                    <a:pt x="7363" y="18406"/>
                  </a:lnTo>
                  <a:lnTo>
                    <a:pt x="6849" y="11850"/>
                  </a:lnTo>
                  <a:cubicBezTo>
                    <a:pt x="9723" y="11423"/>
                    <a:pt x="11927" y="8946"/>
                    <a:pt x="11927" y="5956"/>
                  </a:cubicBezTo>
                  <a:cubicBezTo>
                    <a:pt x="11927" y="2664"/>
                    <a:pt x="9258" y="0"/>
                    <a:pt x="5963" y="0"/>
                  </a:cubicBezTo>
                  <a:close/>
                  <a:moveTo>
                    <a:pt x="10943" y="13317"/>
                  </a:moveTo>
                  <a:lnTo>
                    <a:pt x="10943" y="16199"/>
                  </a:lnTo>
                  <a:lnTo>
                    <a:pt x="10311" y="16199"/>
                  </a:lnTo>
                  <a:lnTo>
                    <a:pt x="10311" y="17111"/>
                  </a:lnTo>
                  <a:lnTo>
                    <a:pt x="10943" y="17111"/>
                  </a:lnTo>
                  <a:lnTo>
                    <a:pt x="10943" y="18406"/>
                  </a:lnTo>
                  <a:lnTo>
                    <a:pt x="11716" y="18406"/>
                  </a:lnTo>
                  <a:lnTo>
                    <a:pt x="11716" y="17111"/>
                  </a:lnTo>
                  <a:lnTo>
                    <a:pt x="20223" y="17111"/>
                  </a:lnTo>
                  <a:lnTo>
                    <a:pt x="20223" y="18406"/>
                  </a:lnTo>
                  <a:lnTo>
                    <a:pt x="20952" y="18406"/>
                  </a:lnTo>
                  <a:lnTo>
                    <a:pt x="20952" y="17111"/>
                  </a:lnTo>
                  <a:lnTo>
                    <a:pt x="21583" y="17111"/>
                  </a:lnTo>
                  <a:lnTo>
                    <a:pt x="21583" y="16199"/>
                  </a:lnTo>
                  <a:lnTo>
                    <a:pt x="20952" y="16199"/>
                  </a:lnTo>
                  <a:lnTo>
                    <a:pt x="20952" y="13317"/>
                  </a:lnTo>
                  <a:lnTo>
                    <a:pt x="10943" y="13317"/>
                  </a:lnTo>
                  <a:close/>
                  <a:moveTo>
                    <a:pt x="11716" y="14229"/>
                  </a:moveTo>
                  <a:lnTo>
                    <a:pt x="20228" y="14229"/>
                  </a:lnTo>
                  <a:lnTo>
                    <a:pt x="20228" y="14737"/>
                  </a:lnTo>
                  <a:lnTo>
                    <a:pt x="11716" y="14737"/>
                  </a:lnTo>
                  <a:lnTo>
                    <a:pt x="11716" y="14229"/>
                  </a:lnTo>
                  <a:close/>
                  <a:moveTo>
                    <a:pt x="11716" y="15649"/>
                  </a:moveTo>
                  <a:lnTo>
                    <a:pt x="20223" y="15649"/>
                  </a:lnTo>
                  <a:lnTo>
                    <a:pt x="20223" y="16199"/>
                  </a:lnTo>
                  <a:lnTo>
                    <a:pt x="11716" y="16199"/>
                  </a:lnTo>
                  <a:lnTo>
                    <a:pt x="11716" y="15649"/>
                  </a:lnTo>
                  <a:close/>
                  <a:moveTo>
                    <a:pt x="0" y="19184"/>
                  </a:moveTo>
                  <a:lnTo>
                    <a:pt x="0" y="21600"/>
                  </a:lnTo>
                  <a:lnTo>
                    <a:pt x="21600" y="21600"/>
                  </a:lnTo>
                  <a:lnTo>
                    <a:pt x="21600" y="19184"/>
                  </a:lnTo>
                  <a:lnTo>
                    <a:pt x="0" y="19184"/>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Abgerundetes Rechteck"/>
          <p:cNvSpPr/>
          <p:nvPr/>
        </p:nvSpPr>
        <p:spPr>
          <a:xfrm>
            <a:off x="3258691" y="2248812"/>
            <a:ext cx="5321458"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97" name="Suchen"/>
          <p:cNvSpPr/>
          <p:nvPr/>
        </p:nvSpPr>
        <p:spPr>
          <a:xfrm>
            <a:off x="3625290" y="2744865"/>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98" name="Gehirn"/>
          <p:cNvSpPr/>
          <p:nvPr/>
        </p:nvSpPr>
        <p:spPr>
          <a:xfrm>
            <a:off x="5246475" y="2701110"/>
            <a:ext cx="1412778"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99" name="Füllfederhalter"/>
          <p:cNvSpPr/>
          <p:nvPr/>
        </p:nvSpPr>
        <p:spPr>
          <a:xfrm>
            <a:off x="7474748" y="2730382"/>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00" name="Linien"/>
          <p:cNvSpPr/>
          <p:nvPr/>
        </p:nvSpPr>
        <p:spPr>
          <a:xfrm flipV="1">
            <a:off x="4939766" y="2636190"/>
            <a:ext cx="1" cy="1362054"/>
          </a:xfrm>
          <a:prstGeom prst="line">
            <a:avLst/>
          </a:prstGeom>
          <a:ln w="63500">
            <a:solidFill>
              <a:srgbClr val="000000"/>
            </a:solidFill>
            <a:miter lim="400000"/>
          </a:ln>
        </p:spPr>
        <p:txBody>
          <a:bodyPr lIns="50800" tIns="50800" rIns="50800" bIns="50800" anchor="ctr"/>
          <a:lstStyle/>
          <a:p>
            <a:pPr/>
          </a:p>
        </p:txBody>
      </p:sp>
      <p:sp>
        <p:nvSpPr>
          <p:cNvPr id="601" name="Linien"/>
          <p:cNvSpPr/>
          <p:nvPr/>
        </p:nvSpPr>
        <p:spPr>
          <a:xfrm flipV="1">
            <a:off x="6965962" y="2636190"/>
            <a:ext cx="1" cy="1362054"/>
          </a:xfrm>
          <a:prstGeom prst="line">
            <a:avLst/>
          </a:prstGeom>
          <a:ln w="63500">
            <a:solidFill>
              <a:srgbClr val="000000"/>
            </a:solidFill>
            <a:miter lim="400000"/>
          </a:ln>
        </p:spPr>
        <p:txBody>
          <a:bodyPr lIns="50800" tIns="50800" rIns="50800" bIns="50800" anchor="ctr"/>
          <a:lstStyle/>
          <a:p>
            <a:pPr/>
          </a:p>
        </p:txBody>
      </p:sp>
      <p:sp>
        <p:nvSpPr>
          <p:cNvPr id="602" name="Weiblich"/>
          <p:cNvSpPr/>
          <p:nvPr/>
        </p:nvSpPr>
        <p:spPr>
          <a:xfrm>
            <a:off x="2893789" y="1461342"/>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03" name="Mia"/>
          <p:cNvSpPr txBox="1"/>
          <p:nvPr/>
        </p:nvSpPr>
        <p:spPr>
          <a:xfrm>
            <a:off x="3714288" y="1685079"/>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604" name="Linien"/>
          <p:cNvSpPr/>
          <p:nvPr/>
        </p:nvSpPr>
        <p:spPr>
          <a:xfrm>
            <a:off x="9137984" y="3243060"/>
            <a:ext cx="803013" cy="1"/>
          </a:xfrm>
          <a:prstGeom prst="line">
            <a:avLst/>
          </a:prstGeom>
          <a:ln w="63500">
            <a:solidFill>
              <a:schemeClr val="accent2">
                <a:hueOff val="-202083"/>
                <a:satOff val="17755"/>
                <a:lumOff val="-16089"/>
              </a:schemeClr>
            </a:solidFill>
            <a:miter lim="400000"/>
            <a:tailEnd type="triangle"/>
          </a:ln>
        </p:spPr>
        <p:txBody>
          <a:bodyPr lIns="50800" tIns="50800" rIns="50800" bIns="50800" anchor="ctr"/>
          <a:lstStyle/>
          <a:p>
            <a:pPr/>
          </a:p>
        </p:txBody>
      </p:sp>
      <p:sp>
        <p:nvSpPr>
          <p:cNvPr id="605" name="Abgerundetes Rechteck"/>
          <p:cNvSpPr/>
          <p:nvPr/>
        </p:nvSpPr>
        <p:spPr>
          <a:xfrm>
            <a:off x="3228519" y="5451878"/>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06" name="Suchen"/>
          <p:cNvSpPr/>
          <p:nvPr/>
        </p:nvSpPr>
        <p:spPr>
          <a:xfrm>
            <a:off x="3595118" y="5947931"/>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07" name="Gehirn"/>
          <p:cNvSpPr/>
          <p:nvPr/>
        </p:nvSpPr>
        <p:spPr>
          <a:xfrm>
            <a:off x="5216303" y="5904177"/>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08" name="Füllfederhalter"/>
          <p:cNvSpPr/>
          <p:nvPr/>
        </p:nvSpPr>
        <p:spPr>
          <a:xfrm>
            <a:off x="7444577" y="5933449"/>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09" name="Linien"/>
          <p:cNvSpPr/>
          <p:nvPr/>
        </p:nvSpPr>
        <p:spPr>
          <a:xfrm flipV="1">
            <a:off x="4909595" y="5839256"/>
            <a:ext cx="1" cy="1362054"/>
          </a:xfrm>
          <a:prstGeom prst="line">
            <a:avLst/>
          </a:prstGeom>
          <a:ln w="63500">
            <a:solidFill>
              <a:srgbClr val="000000"/>
            </a:solidFill>
            <a:miter lim="400000"/>
          </a:ln>
        </p:spPr>
        <p:txBody>
          <a:bodyPr lIns="50800" tIns="50800" rIns="50800" bIns="50800" anchor="ctr"/>
          <a:lstStyle/>
          <a:p>
            <a:pPr/>
          </a:p>
        </p:txBody>
      </p:sp>
      <p:sp>
        <p:nvSpPr>
          <p:cNvPr id="610" name="Linien"/>
          <p:cNvSpPr/>
          <p:nvPr/>
        </p:nvSpPr>
        <p:spPr>
          <a:xfrm flipV="1">
            <a:off x="6935790" y="5839256"/>
            <a:ext cx="1" cy="1362054"/>
          </a:xfrm>
          <a:prstGeom prst="line">
            <a:avLst/>
          </a:prstGeom>
          <a:ln w="63500">
            <a:solidFill>
              <a:srgbClr val="000000"/>
            </a:solidFill>
            <a:miter lim="400000"/>
          </a:ln>
        </p:spPr>
        <p:txBody>
          <a:bodyPr lIns="50800" tIns="50800" rIns="50800" bIns="50800" anchor="ctr"/>
          <a:lstStyle/>
          <a:p>
            <a:pPr/>
          </a:p>
        </p:txBody>
      </p:sp>
      <p:sp>
        <p:nvSpPr>
          <p:cNvPr id="611" name="Weiblich"/>
          <p:cNvSpPr/>
          <p:nvPr/>
        </p:nvSpPr>
        <p:spPr>
          <a:xfrm>
            <a:off x="2863617" y="4664409"/>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12" name="Sandra"/>
          <p:cNvSpPr txBox="1"/>
          <p:nvPr/>
        </p:nvSpPr>
        <p:spPr>
          <a:xfrm>
            <a:off x="3684116" y="4888146"/>
            <a:ext cx="20638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Sandra</a:t>
            </a:r>
          </a:p>
        </p:txBody>
      </p:sp>
      <p:sp>
        <p:nvSpPr>
          <p:cNvPr id="613" name="Linien"/>
          <p:cNvSpPr/>
          <p:nvPr/>
        </p:nvSpPr>
        <p:spPr>
          <a:xfrm>
            <a:off x="9107813" y="6446127"/>
            <a:ext cx="803013" cy="1"/>
          </a:xfrm>
          <a:prstGeom prst="line">
            <a:avLst/>
          </a:prstGeom>
          <a:ln w="63500">
            <a:solidFill>
              <a:schemeClr val="accent5">
                <a:lumOff val="-29866"/>
              </a:schemeClr>
            </a:solidFill>
            <a:miter lim="400000"/>
            <a:tailEnd type="triangle"/>
          </a:ln>
        </p:spPr>
        <p:txBody>
          <a:bodyPr lIns="50800" tIns="50800" rIns="50800" bIns="50800" anchor="ctr"/>
          <a:lstStyle/>
          <a:p>
            <a:pPr/>
          </a:p>
        </p:txBody>
      </p:sp>
      <p:sp>
        <p:nvSpPr>
          <p:cNvPr id="614" name="Abgerundetes Rechteck"/>
          <p:cNvSpPr/>
          <p:nvPr/>
        </p:nvSpPr>
        <p:spPr>
          <a:xfrm>
            <a:off x="3288160" y="8654944"/>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15" name="Suchen"/>
          <p:cNvSpPr/>
          <p:nvPr/>
        </p:nvSpPr>
        <p:spPr>
          <a:xfrm>
            <a:off x="3654759" y="9150998"/>
            <a:ext cx="960033"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16" name="Gehirn"/>
          <p:cNvSpPr/>
          <p:nvPr/>
        </p:nvSpPr>
        <p:spPr>
          <a:xfrm>
            <a:off x="5275944" y="9107243"/>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17" name="Füllfederhalter"/>
          <p:cNvSpPr/>
          <p:nvPr/>
        </p:nvSpPr>
        <p:spPr>
          <a:xfrm>
            <a:off x="7504217" y="9136515"/>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18" name="Linien"/>
          <p:cNvSpPr/>
          <p:nvPr/>
        </p:nvSpPr>
        <p:spPr>
          <a:xfrm flipV="1">
            <a:off x="4969236" y="9042323"/>
            <a:ext cx="1" cy="1362054"/>
          </a:xfrm>
          <a:prstGeom prst="line">
            <a:avLst/>
          </a:prstGeom>
          <a:ln w="63500">
            <a:solidFill>
              <a:srgbClr val="000000"/>
            </a:solidFill>
            <a:miter lim="400000"/>
          </a:ln>
        </p:spPr>
        <p:txBody>
          <a:bodyPr lIns="50800" tIns="50800" rIns="50800" bIns="50800" anchor="ctr"/>
          <a:lstStyle/>
          <a:p>
            <a:pPr/>
          </a:p>
        </p:txBody>
      </p:sp>
      <p:sp>
        <p:nvSpPr>
          <p:cNvPr id="619" name="Linien"/>
          <p:cNvSpPr/>
          <p:nvPr/>
        </p:nvSpPr>
        <p:spPr>
          <a:xfrm flipV="1">
            <a:off x="6995431" y="9042323"/>
            <a:ext cx="1" cy="1362054"/>
          </a:xfrm>
          <a:prstGeom prst="line">
            <a:avLst/>
          </a:prstGeom>
          <a:ln w="63500">
            <a:solidFill>
              <a:srgbClr val="000000"/>
            </a:solidFill>
            <a:miter lim="400000"/>
          </a:ln>
        </p:spPr>
        <p:txBody>
          <a:bodyPr lIns="50800" tIns="50800" rIns="50800" bIns="50800" anchor="ctr"/>
          <a:lstStyle/>
          <a:p>
            <a:pPr/>
          </a:p>
        </p:txBody>
      </p:sp>
      <p:sp>
        <p:nvSpPr>
          <p:cNvPr id="620" name="Weiblich"/>
          <p:cNvSpPr/>
          <p:nvPr/>
        </p:nvSpPr>
        <p:spPr>
          <a:xfrm>
            <a:off x="2923258" y="7867475"/>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21" name="Tanja"/>
          <p:cNvSpPr txBox="1"/>
          <p:nvPr/>
        </p:nvSpPr>
        <p:spPr>
          <a:xfrm>
            <a:off x="3743757" y="8091212"/>
            <a:ext cx="156149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622" name="Linien"/>
          <p:cNvSpPr/>
          <p:nvPr/>
        </p:nvSpPr>
        <p:spPr>
          <a:xfrm>
            <a:off x="9167454" y="9649193"/>
            <a:ext cx="803013" cy="1"/>
          </a:xfrm>
          <a:prstGeom prst="line">
            <a:avLst/>
          </a:prstGeom>
          <a:ln w="63500">
            <a:solidFill>
              <a:schemeClr val="accent1">
                <a:lumOff val="-13575"/>
              </a:schemeClr>
            </a:solidFill>
            <a:miter lim="400000"/>
            <a:tailEnd type="triangle"/>
          </a:ln>
        </p:spPr>
        <p:txBody>
          <a:bodyPr lIns="50800" tIns="50800" rIns="50800" bIns="50800" anchor="ctr"/>
          <a:lstStyle/>
          <a:p>
            <a:pPr/>
          </a:p>
        </p:txBody>
      </p:sp>
      <p:sp>
        <p:nvSpPr>
          <p:cNvPr id="623" name="Globus – Europa"/>
          <p:cNvSpPr/>
          <p:nvPr/>
        </p:nvSpPr>
        <p:spPr>
          <a:xfrm>
            <a:off x="609726" y="2608398"/>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24" name="Linien"/>
          <p:cNvSpPr/>
          <p:nvPr/>
        </p:nvSpPr>
        <p:spPr>
          <a:xfrm>
            <a:off x="2148194" y="323331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625" name="Globus – Europa"/>
          <p:cNvSpPr/>
          <p:nvPr/>
        </p:nvSpPr>
        <p:spPr>
          <a:xfrm>
            <a:off x="579555" y="5885621"/>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26" name="Linien"/>
          <p:cNvSpPr/>
          <p:nvPr/>
        </p:nvSpPr>
        <p:spPr>
          <a:xfrm>
            <a:off x="2118023" y="651053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627" name="Globus – Europa"/>
          <p:cNvSpPr/>
          <p:nvPr/>
        </p:nvSpPr>
        <p:spPr>
          <a:xfrm>
            <a:off x="639196" y="901453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28" name="Linien"/>
          <p:cNvSpPr/>
          <p:nvPr/>
        </p:nvSpPr>
        <p:spPr>
          <a:xfrm>
            <a:off x="2177664" y="963944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629" name="Abgerundetes Rechteck"/>
          <p:cNvSpPr/>
          <p:nvPr/>
        </p:nvSpPr>
        <p:spPr>
          <a:xfrm>
            <a:off x="15536095" y="5517207"/>
            <a:ext cx="5321458"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30" name="Gehirn"/>
          <p:cNvSpPr/>
          <p:nvPr/>
        </p:nvSpPr>
        <p:spPr>
          <a:xfrm>
            <a:off x="17523880" y="5969506"/>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31" name="Füllfederhalter"/>
          <p:cNvSpPr/>
          <p:nvPr/>
        </p:nvSpPr>
        <p:spPr>
          <a:xfrm>
            <a:off x="19752154" y="5998778"/>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32" name="Linien"/>
          <p:cNvSpPr/>
          <p:nvPr/>
        </p:nvSpPr>
        <p:spPr>
          <a:xfrm flipV="1">
            <a:off x="17217170" y="5904586"/>
            <a:ext cx="1" cy="1362054"/>
          </a:xfrm>
          <a:prstGeom prst="line">
            <a:avLst/>
          </a:prstGeom>
          <a:ln w="63500">
            <a:solidFill>
              <a:srgbClr val="000000"/>
            </a:solidFill>
            <a:miter lim="400000"/>
          </a:ln>
        </p:spPr>
        <p:txBody>
          <a:bodyPr lIns="50800" tIns="50800" rIns="50800" bIns="50800" anchor="ctr"/>
          <a:lstStyle/>
          <a:p>
            <a:pPr/>
          </a:p>
        </p:txBody>
      </p:sp>
      <p:sp>
        <p:nvSpPr>
          <p:cNvPr id="633" name="Linien"/>
          <p:cNvSpPr/>
          <p:nvPr/>
        </p:nvSpPr>
        <p:spPr>
          <a:xfrm flipV="1">
            <a:off x="19243367" y="5904586"/>
            <a:ext cx="1" cy="1362054"/>
          </a:xfrm>
          <a:prstGeom prst="line">
            <a:avLst/>
          </a:prstGeom>
          <a:ln w="63500">
            <a:solidFill>
              <a:srgbClr val="000000"/>
            </a:solidFill>
            <a:miter lim="400000"/>
          </a:ln>
        </p:spPr>
        <p:txBody>
          <a:bodyPr lIns="50800" tIns="50800" rIns="50800" bIns="50800" anchor="ctr"/>
          <a:lstStyle/>
          <a:p>
            <a:pPr/>
          </a:p>
        </p:txBody>
      </p:sp>
      <p:sp>
        <p:nvSpPr>
          <p:cNvPr id="634" name="Männlich"/>
          <p:cNvSpPr/>
          <p:nvPr/>
        </p:nvSpPr>
        <p:spPr>
          <a:xfrm>
            <a:off x="15244534" y="4800093"/>
            <a:ext cx="567192"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35" name="Linien"/>
          <p:cNvSpPr/>
          <p:nvPr/>
        </p:nvSpPr>
        <p:spPr>
          <a:xfrm>
            <a:off x="21203183" y="6585612"/>
            <a:ext cx="938691" cy="1"/>
          </a:xfrm>
          <a:prstGeom prst="line">
            <a:avLst/>
          </a:prstGeom>
          <a:ln w="63500">
            <a:solidFill>
              <a:schemeClr val="accent5">
                <a:lumOff val="-29866"/>
              </a:schemeClr>
            </a:solidFill>
            <a:miter lim="400000"/>
            <a:tailEnd type="triangle"/>
          </a:ln>
        </p:spPr>
        <p:txBody>
          <a:bodyPr lIns="50800" tIns="50800" rIns="50800" bIns="50800" anchor="ctr"/>
          <a:lstStyle/>
          <a:p>
            <a:pPr/>
          </a:p>
        </p:txBody>
      </p:sp>
      <p:sp>
        <p:nvSpPr>
          <p:cNvPr id="636" name="John"/>
          <p:cNvSpPr txBox="1"/>
          <p:nvPr/>
        </p:nvSpPr>
        <p:spPr>
          <a:xfrm>
            <a:off x="16054027" y="4963223"/>
            <a:ext cx="149626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637" name="Geöffnetes Buch"/>
          <p:cNvSpPr/>
          <p:nvPr/>
        </p:nvSpPr>
        <p:spPr>
          <a:xfrm>
            <a:off x="10345861" y="2633410"/>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38" name="Geöffnetes Buch"/>
          <p:cNvSpPr/>
          <p:nvPr/>
        </p:nvSpPr>
        <p:spPr>
          <a:xfrm>
            <a:off x="10375331" y="5836476"/>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39" name="Geöffnetes Buch"/>
          <p:cNvSpPr/>
          <p:nvPr/>
        </p:nvSpPr>
        <p:spPr>
          <a:xfrm>
            <a:off x="10375331" y="9029795"/>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40" name="Geöffnetes Buch"/>
          <p:cNvSpPr/>
          <p:nvPr/>
        </p:nvSpPr>
        <p:spPr>
          <a:xfrm>
            <a:off x="22487504" y="5910633"/>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41" name="Linien"/>
          <p:cNvSpPr/>
          <p:nvPr/>
        </p:nvSpPr>
        <p:spPr>
          <a:xfrm>
            <a:off x="12076480" y="3422684"/>
            <a:ext cx="2580487" cy="2337924"/>
          </a:xfrm>
          <a:prstGeom prst="line">
            <a:avLst/>
          </a:prstGeom>
          <a:ln w="63500" cap="rnd">
            <a:solidFill>
              <a:schemeClr val="accent2">
                <a:hueOff val="-202083"/>
                <a:satOff val="17755"/>
                <a:lumOff val="-16089"/>
              </a:schemeClr>
            </a:solidFill>
            <a:custDash>
              <a:ds d="100000" sp="200000"/>
            </a:custDash>
            <a:tailEnd type="triangle"/>
          </a:ln>
        </p:spPr>
        <p:txBody>
          <a:bodyPr lIns="50800" tIns="50800" rIns="50800" bIns="50800" anchor="ctr"/>
          <a:lstStyle/>
          <a:p>
            <a:pPr/>
          </a:p>
        </p:txBody>
      </p:sp>
      <p:sp>
        <p:nvSpPr>
          <p:cNvPr id="642" name="Linien"/>
          <p:cNvSpPr/>
          <p:nvPr/>
        </p:nvSpPr>
        <p:spPr>
          <a:xfrm>
            <a:off x="12057759" y="6444097"/>
            <a:ext cx="2604177" cy="1"/>
          </a:xfrm>
          <a:prstGeom prst="line">
            <a:avLst/>
          </a:prstGeom>
          <a:ln w="63500">
            <a:solidFill>
              <a:schemeClr val="accent5">
                <a:lumOff val="-29866"/>
              </a:schemeClr>
            </a:solidFill>
            <a:miter lim="400000"/>
            <a:tailEnd type="triangle"/>
          </a:ln>
        </p:spPr>
        <p:txBody>
          <a:bodyPr lIns="50800" tIns="50800" rIns="50800" bIns="50800" anchor="ctr"/>
          <a:lstStyle/>
          <a:p>
            <a:pPr/>
          </a:p>
        </p:txBody>
      </p:sp>
      <p:sp>
        <p:nvSpPr>
          <p:cNvPr id="643" name="Linien"/>
          <p:cNvSpPr/>
          <p:nvPr/>
        </p:nvSpPr>
        <p:spPr>
          <a:xfrm flipV="1">
            <a:off x="16391320" y="7333886"/>
            <a:ext cx="1" cy="1362054"/>
          </a:xfrm>
          <a:prstGeom prst="line">
            <a:avLst/>
          </a:prstGeom>
          <a:ln w="63500">
            <a:solidFill>
              <a:srgbClr val="000000"/>
            </a:solidFill>
            <a:miter lim="400000"/>
            <a:tailEnd type="triangle"/>
          </a:ln>
        </p:spPr>
        <p:txBody>
          <a:bodyPr lIns="50800" tIns="50800" rIns="50800" bIns="50800" anchor="ctr"/>
          <a:lstStyle/>
          <a:p>
            <a:pPr/>
          </a:p>
        </p:txBody>
      </p:sp>
      <p:sp>
        <p:nvSpPr>
          <p:cNvPr id="644" name="Linien"/>
          <p:cNvSpPr/>
          <p:nvPr/>
        </p:nvSpPr>
        <p:spPr>
          <a:xfrm flipH="1">
            <a:off x="16391317" y="8667849"/>
            <a:ext cx="1770623" cy="1787"/>
          </a:xfrm>
          <a:prstGeom prst="line">
            <a:avLst/>
          </a:prstGeom>
          <a:ln w="63500">
            <a:solidFill>
              <a:srgbClr val="000000"/>
            </a:solidFill>
            <a:miter lim="400000"/>
          </a:ln>
        </p:spPr>
        <p:txBody>
          <a:bodyPr lIns="50800" tIns="50800" rIns="50800" bIns="50800" anchor="ctr"/>
          <a:lstStyle/>
          <a:p>
            <a:pPr/>
          </a:p>
        </p:txBody>
      </p:sp>
      <p:sp>
        <p:nvSpPr>
          <p:cNvPr id="645" name="Linien"/>
          <p:cNvSpPr/>
          <p:nvPr/>
        </p:nvSpPr>
        <p:spPr>
          <a:xfrm flipV="1">
            <a:off x="18140810" y="7437890"/>
            <a:ext cx="1" cy="1269326"/>
          </a:xfrm>
          <a:prstGeom prst="line">
            <a:avLst/>
          </a:prstGeom>
          <a:ln w="63500">
            <a:solidFill>
              <a:srgbClr val="000000"/>
            </a:solidFill>
            <a:miter lim="400000"/>
          </a:ln>
        </p:spPr>
        <p:txBody>
          <a:bodyPr lIns="50800" tIns="50800" rIns="50800" bIns="50800" anchor="ctr"/>
          <a:lstStyle/>
          <a:p>
            <a:pPr/>
          </a:p>
        </p:txBody>
      </p:sp>
      <p:sp>
        <p:nvSpPr>
          <p:cNvPr id="646" name="Linien"/>
          <p:cNvSpPr/>
          <p:nvPr/>
        </p:nvSpPr>
        <p:spPr>
          <a:xfrm flipV="1">
            <a:off x="11911033" y="7298633"/>
            <a:ext cx="2855867" cy="2111295"/>
          </a:xfrm>
          <a:prstGeom prst="line">
            <a:avLst/>
          </a:prstGeom>
          <a:ln w="63500" cap="rnd">
            <a:solidFill>
              <a:schemeClr val="accent1">
                <a:lumOff val="-13575"/>
              </a:schemeClr>
            </a:solidFill>
            <a:custDash>
              <a:ds d="100000" sp="200000"/>
            </a:custDash>
            <a:tailEnd type="triangle"/>
          </a:ln>
        </p:spPr>
        <p:txBody>
          <a:bodyPr lIns="50800" tIns="50800" rIns="50800" bIns="50800" anchor="ctr"/>
          <a:lstStyle/>
          <a:p>
            <a:pPr/>
          </a:p>
        </p:txBody>
      </p:sp>
      <p:sp>
        <p:nvSpPr>
          <p:cNvPr id="647" name="3. Confirmation bias"/>
          <p:cNvSpPr txBox="1"/>
          <p:nvPr/>
        </p:nvSpPr>
        <p:spPr>
          <a:xfrm>
            <a:off x="273151" y="261098"/>
            <a:ext cx="608716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3. </a:t>
            </a:r>
            <a:r>
              <a:rPr>
                <a:solidFill>
                  <a:schemeClr val="accent1"/>
                </a:solidFill>
              </a:rPr>
              <a:t>Confirmation bias</a:t>
            </a:r>
          </a:p>
        </p:txBody>
      </p:sp>
      <p:sp>
        <p:nvSpPr>
          <p:cNvPr id="648" name="Confirmation bias can lead to echo chambers and extreme views"/>
          <p:cNvSpPr txBox="1"/>
          <p:nvPr/>
        </p:nvSpPr>
        <p:spPr>
          <a:xfrm>
            <a:off x="3270351" y="11392944"/>
            <a:ext cx="1802678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Confirmation bias can lead to </a:t>
            </a:r>
            <a:r>
              <a:rPr>
                <a:solidFill>
                  <a:schemeClr val="accent1"/>
                </a:solidFill>
              </a:rPr>
              <a:t>echo chambers</a:t>
            </a:r>
            <a:r>
              <a:t> and </a:t>
            </a:r>
            <a:r>
              <a:rPr>
                <a:solidFill>
                  <a:schemeClr val="accent1"/>
                </a:solidFill>
              </a:rPr>
              <a:t>extreme views</a:t>
            </a:r>
          </a:p>
        </p:txBody>
      </p:sp>
      <p:sp>
        <p:nvSpPr>
          <p:cNvPr id="649" name="Feedback loop"/>
          <p:cNvSpPr txBox="1"/>
          <p:nvPr/>
        </p:nvSpPr>
        <p:spPr>
          <a:xfrm>
            <a:off x="15883645" y="8882843"/>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
        <p:nvSpPr>
          <p:cNvPr id="650" name="Linien"/>
          <p:cNvSpPr/>
          <p:nvPr/>
        </p:nvSpPr>
        <p:spPr>
          <a:xfrm flipV="1">
            <a:off x="13044426" y="4149415"/>
            <a:ext cx="544180" cy="864705"/>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651" name="Linien"/>
          <p:cNvSpPr/>
          <p:nvPr/>
        </p:nvSpPr>
        <p:spPr>
          <a:xfrm flipH="1" flipV="1">
            <a:off x="12716536" y="4481592"/>
            <a:ext cx="1286624" cy="175207"/>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652" name="Linien"/>
          <p:cNvSpPr/>
          <p:nvPr/>
        </p:nvSpPr>
        <p:spPr>
          <a:xfrm flipV="1">
            <a:off x="13252493" y="7913006"/>
            <a:ext cx="1" cy="927451"/>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653" name="Linien"/>
          <p:cNvSpPr/>
          <p:nvPr/>
        </p:nvSpPr>
        <p:spPr>
          <a:xfrm flipH="1" flipV="1">
            <a:off x="12716536" y="8276555"/>
            <a:ext cx="1255475" cy="351667"/>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654" name="Suchen"/>
          <p:cNvSpPr/>
          <p:nvPr/>
        </p:nvSpPr>
        <p:spPr>
          <a:xfrm>
            <a:off x="15911304" y="6021774"/>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55" name="We prefer to learn from people who have a similar model"/>
          <p:cNvSpPr txBox="1"/>
          <p:nvPr/>
        </p:nvSpPr>
        <p:spPr>
          <a:xfrm>
            <a:off x="15010951" y="1435590"/>
            <a:ext cx="8391344" cy="2448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We prefer to learn from </a:t>
            </a:r>
            <a:r>
              <a:rPr>
                <a:solidFill>
                  <a:schemeClr val="accent1"/>
                </a:solidFill>
              </a:rPr>
              <a:t>people</a:t>
            </a:r>
            <a:r>
              <a:t> who have a </a:t>
            </a:r>
            <a:r>
              <a:rPr>
                <a:solidFill>
                  <a:schemeClr val="accent1"/>
                </a:solidFill>
              </a:rPr>
              <a:t>similar</a:t>
            </a:r>
            <a:r>
              <a:t> </a:t>
            </a:r>
            <a:r>
              <a:rPr>
                <a:solidFill>
                  <a:schemeClr val="accent1"/>
                </a:solidFill>
              </a:rPr>
              <a:t>model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Abgerundetes Rechteck"/>
          <p:cNvSpPr/>
          <p:nvPr/>
        </p:nvSpPr>
        <p:spPr>
          <a:xfrm>
            <a:off x="3258691" y="2248812"/>
            <a:ext cx="5321458"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58" name="Suchen"/>
          <p:cNvSpPr/>
          <p:nvPr/>
        </p:nvSpPr>
        <p:spPr>
          <a:xfrm>
            <a:off x="3625290" y="2744865"/>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59" name="Gehirn"/>
          <p:cNvSpPr/>
          <p:nvPr/>
        </p:nvSpPr>
        <p:spPr>
          <a:xfrm>
            <a:off x="5246475" y="2701110"/>
            <a:ext cx="1412778"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60" name="Füllfederhalter"/>
          <p:cNvSpPr/>
          <p:nvPr/>
        </p:nvSpPr>
        <p:spPr>
          <a:xfrm>
            <a:off x="7474748" y="2730382"/>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61" name="Linien"/>
          <p:cNvSpPr/>
          <p:nvPr/>
        </p:nvSpPr>
        <p:spPr>
          <a:xfrm flipV="1">
            <a:off x="4939766" y="2636190"/>
            <a:ext cx="1" cy="1362054"/>
          </a:xfrm>
          <a:prstGeom prst="line">
            <a:avLst/>
          </a:prstGeom>
          <a:ln w="63500">
            <a:solidFill>
              <a:srgbClr val="000000"/>
            </a:solidFill>
            <a:miter lim="400000"/>
          </a:ln>
        </p:spPr>
        <p:txBody>
          <a:bodyPr lIns="50800" tIns="50800" rIns="50800" bIns="50800" anchor="ctr"/>
          <a:lstStyle/>
          <a:p>
            <a:pPr/>
          </a:p>
        </p:txBody>
      </p:sp>
      <p:sp>
        <p:nvSpPr>
          <p:cNvPr id="662" name="Linien"/>
          <p:cNvSpPr/>
          <p:nvPr/>
        </p:nvSpPr>
        <p:spPr>
          <a:xfrm flipV="1">
            <a:off x="6965962" y="2636190"/>
            <a:ext cx="1" cy="1362054"/>
          </a:xfrm>
          <a:prstGeom prst="line">
            <a:avLst/>
          </a:prstGeom>
          <a:ln w="63500">
            <a:solidFill>
              <a:srgbClr val="000000"/>
            </a:solidFill>
            <a:miter lim="400000"/>
          </a:ln>
        </p:spPr>
        <p:txBody>
          <a:bodyPr lIns="50800" tIns="50800" rIns="50800" bIns="50800" anchor="ctr"/>
          <a:lstStyle/>
          <a:p>
            <a:pPr/>
          </a:p>
        </p:txBody>
      </p:sp>
      <p:sp>
        <p:nvSpPr>
          <p:cNvPr id="663" name="Weiblich"/>
          <p:cNvSpPr/>
          <p:nvPr/>
        </p:nvSpPr>
        <p:spPr>
          <a:xfrm>
            <a:off x="2893789" y="1461342"/>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64" name="Mia"/>
          <p:cNvSpPr txBox="1"/>
          <p:nvPr/>
        </p:nvSpPr>
        <p:spPr>
          <a:xfrm>
            <a:off x="3714288" y="1685079"/>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665" name="Linien"/>
          <p:cNvSpPr/>
          <p:nvPr/>
        </p:nvSpPr>
        <p:spPr>
          <a:xfrm>
            <a:off x="9137984" y="3243060"/>
            <a:ext cx="803013" cy="1"/>
          </a:xfrm>
          <a:prstGeom prst="line">
            <a:avLst/>
          </a:prstGeom>
          <a:ln w="63500">
            <a:solidFill>
              <a:schemeClr val="accent2">
                <a:hueOff val="-202083"/>
                <a:satOff val="17755"/>
                <a:lumOff val="-16089"/>
              </a:schemeClr>
            </a:solidFill>
            <a:miter lim="400000"/>
            <a:tailEnd type="triangle"/>
          </a:ln>
        </p:spPr>
        <p:txBody>
          <a:bodyPr lIns="50800" tIns="50800" rIns="50800" bIns="50800" anchor="ctr"/>
          <a:lstStyle/>
          <a:p>
            <a:pPr/>
          </a:p>
        </p:txBody>
      </p:sp>
      <p:sp>
        <p:nvSpPr>
          <p:cNvPr id="666" name="Abgerundetes Rechteck"/>
          <p:cNvSpPr/>
          <p:nvPr/>
        </p:nvSpPr>
        <p:spPr>
          <a:xfrm>
            <a:off x="3228519" y="5451878"/>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67" name="Suchen"/>
          <p:cNvSpPr/>
          <p:nvPr/>
        </p:nvSpPr>
        <p:spPr>
          <a:xfrm>
            <a:off x="3595118" y="5947931"/>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68" name="Gehirn"/>
          <p:cNvSpPr/>
          <p:nvPr/>
        </p:nvSpPr>
        <p:spPr>
          <a:xfrm>
            <a:off x="5216303" y="5904177"/>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69" name="Füllfederhalter"/>
          <p:cNvSpPr/>
          <p:nvPr/>
        </p:nvSpPr>
        <p:spPr>
          <a:xfrm>
            <a:off x="7444577" y="5933449"/>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70" name="Linien"/>
          <p:cNvSpPr/>
          <p:nvPr/>
        </p:nvSpPr>
        <p:spPr>
          <a:xfrm flipV="1">
            <a:off x="4909595" y="5839256"/>
            <a:ext cx="1" cy="1362054"/>
          </a:xfrm>
          <a:prstGeom prst="line">
            <a:avLst/>
          </a:prstGeom>
          <a:ln w="63500">
            <a:solidFill>
              <a:srgbClr val="000000"/>
            </a:solidFill>
            <a:miter lim="400000"/>
          </a:ln>
        </p:spPr>
        <p:txBody>
          <a:bodyPr lIns="50800" tIns="50800" rIns="50800" bIns="50800" anchor="ctr"/>
          <a:lstStyle/>
          <a:p>
            <a:pPr/>
          </a:p>
        </p:txBody>
      </p:sp>
      <p:sp>
        <p:nvSpPr>
          <p:cNvPr id="671" name="Linien"/>
          <p:cNvSpPr/>
          <p:nvPr/>
        </p:nvSpPr>
        <p:spPr>
          <a:xfrm flipV="1">
            <a:off x="6935790" y="5839256"/>
            <a:ext cx="1" cy="1362054"/>
          </a:xfrm>
          <a:prstGeom prst="line">
            <a:avLst/>
          </a:prstGeom>
          <a:ln w="63500">
            <a:solidFill>
              <a:srgbClr val="000000"/>
            </a:solidFill>
            <a:miter lim="400000"/>
          </a:ln>
        </p:spPr>
        <p:txBody>
          <a:bodyPr lIns="50800" tIns="50800" rIns="50800" bIns="50800" anchor="ctr"/>
          <a:lstStyle/>
          <a:p>
            <a:pPr/>
          </a:p>
        </p:txBody>
      </p:sp>
      <p:sp>
        <p:nvSpPr>
          <p:cNvPr id="672" name="Weiblich"/>
          <p:cNvSpPr/>
          <p:nvPr/>
        </p:nvSpPr>
        <p:spPr>
          <a:xfrm>
            <a:off x="2863617" y="4664409"/>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73" name="Sandra"/>
          <p:cNvSpPr txBox="1"/>
          <p:nvPr/>
        </p:nvSpPr>
        <p:spPr>
          <a:xfrm>
            <a:off x="3684116" y="4888146"/>
            <a:ext cx="20638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Sandra</a:t>
            </a:r>
          </a:p>
        </p:txBody>
      </p:sp>
      <p:sp>
        <p:nvSpPr>
          <p:cNvPr id="674" name="Linien"/>
          <p:cNvSpPr/>
          <p:nvPr/>
        </p:nvSpPr>
        <p:spPr>
          <a:xfrm>
            <a:off x="9107813" y="6446127"/>
            <a:ext cx="803013" cy="1"/>
          </a:xfrm>
          <a:prstGeom prst="line">
            <a:avLst/>
          </a:prstGeom>
          <a:ln w="63500">
            <a:solidFill>
              <a:schemeClr val="accent5">
                <a:lumOff val="-29866"/>
              </a:schemeClr>
            </a:solidFill>
            <a:miter lim="400000"/>
            <a:tailEnd type="triangle"/>
          </a:ln>
        </p:spPr>
        <p:txBody>
          <a:bodyPr lIns="50800" tIns="50800" rIns="50800" bIns="50800" anchor="ctr"/>
          <a:lstStyle/>
          <a:p>
            <a:pPr/>
          </a:p>
        </p:txBody>
      </p:sp>
      <p:sp>
        <p:nvSpPr>
          <p:cNvPr id="675" name="Abgerundetes Rechteck"/>
          <p:cNvSpPr/>
          <p:nvPr/>
        </p:nvSpPr>
        <p:spPr>
          <a:xfrm>
            <a:off x="3288160" y="8654944"/>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76" name="Suchen"/>
          <p:cNvSpPr/>
          <p:nvPr/>
        </p:nvSpPr>
        <p:spPr>
          <a:xfrm>
            <a:off x="3654759" y="9150998"/>
            <a:ext cx="960033"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77" name="Gehirn"/>
          <p:cNvSpPr/>
          <p:nvPr/>
        </p:nvSpPr>
        <p:spPr>
          <a:xfrm>
            <a:off x="5275944" y="9107243"/>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78" name="Füllfederhalter"/>
          <p:cNvSpPr/>
          <p:nvPr/>
        </p:nvSpPr>
        <p:spPr>
          <a:xfrm>
            <a:off x="7504217" y="9136515"/>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79" name="Linien"/>
          <p:cNvSpPr/>
          <p:nvPr/>
        </p:nvSpPr>
        <p:spPr>
          <a:xfrm flipV="1">
            <a:off x="4969236" y="9042323"/>
            <a:ext cx="1" cy="1362054"/>
          </a:xfrm>
          <a:prstGeom prst="line">
            <a:avLst/>
          </a:prstGeom>
          <a:ln w="63500">
            <a:solidFill>
              <a:srgbClr val="000000"/>
            </a:solidFill>
            <a:miter lim="400000"/>
          </a:ln>
        </p:spPr>
        <p:txBody>
          <a:bodyPr lIns="50800" tIns="50800" rIns="50800" bIns="50800" anchor="ctr"/>
          <a:lstStyle/>
          <a:p>
            <a:pPr/>
          </a:p>
        </p:txBody>
      </p:sp>
      <p:sp>
        <p:nvSpPr>
          <p:cNvPr id="680" name="Linien"/>
          <p:cNvSpPr/>
          <p:nvPr/>
        </p:nvSpPr>
        <p:spPr>
          <a:xfrm flipV="1">
            <a:off x="6995431" y="9042323"/>
            <a:ext cx="1" cy="1362054"/>
          </a:xfrm>
          <a:prstGeom prst="line">
            <a:avLst/>
          </a:prstGeom>
          <a:ln w="63500">
            <a:solidFill>
              <a:srgbClr val="000000"/>
            </a:solidFill>
            <a:miter lim="400000"/>
          </a:ln>
        </p:spPr>
        <p:txBody>
          <a:bodyPr lIns="50800" tIns="50800" rIns="50800" bIns="50800" anchor="ctr"/>
          <a:lstStyle/>
          <a:p>
            <a:pPr/>
          </a:p>
        </p:txBody>
      </p:sp>
      <p:sp>
        <p:nvSpPr>
          <p:cNvPr id="681" name="Weiblich"/>
          <p:cNvSpPr/>
          <p:nvPr/>
        </p:nvSpPr>
        <p:spPr>
          <a:xfrm>
            <a:off x="2923258" y="7867475"/>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82" name="Tanja"/>
          <p:cNvSpPr txBox="1"/>
          <p:nvPr/>
        </p:nvSpPr>
        <p:spPr>
          <a:xfrm>
            <a:off x="3743757" y="8091212"/>
            <a:ext cx="156149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683" name="Linien"/>
          <p:cNvSpPr/>
          <p:nvPr/>
        </p:nvSpPr>
        <p:spPr>
          <a:xfrm>
            <a:off x="9167454" y="9649193"/>
            <a:ext cx="803013" cy="1"/>
          </a:xfrm>
          <a:prstGeom prst="line">
            <a:avLst/>
          </a:prstGeom>
          <a:ln w="63500">
            <a:solidFill>
              <a:schemeClr val="accent1">
                <a:lumOff val="-13575"/>
              </a:schemeClr>
            </a:solidFill>
            <a:miter lim="400000"/>
            <a:tailEnd type="triangle"/>
          </a:ln>
        </p:spPr>
        <p:txBody>
          <a:bodyPr lIns="50800" tIns="50800" rIns="50800" bIns="50800" anchor="ctr"/>
          <a:lstStyle/>
          <a:p>
            <a:pPr/>
          </a:p>
        </p:txBody>
      </p:sp>
      <p:sp>
        <p:nvSpPr>
          <p:cNvPr id="684" name="Globus – Europa"/>
          <p:cNvSpPr/>
          <p:nvPr/>
        </p:nvSpPr>
        <p:spPr>
          <a:xfrm>
            <a:off x="609726" y="2608398"/>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85" name="Linien"/>
          <p:cNvSpPr/>
          <p:nvPr/>
        </p:nvSpPr>
        <p:spPr>
          <a:xfrm>
            <a:off x="2148194" y="323331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686" name="Globus – Europa"/>
          <p:cNvSpPr/>
          <p:nvPr/>
        </p:nvSpPr>
        <p:spPr>
          <a:xfrm>
            <a:off x="579555" y="5885621"/>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87" name="Linien"/>
          <p:cNvSpPr/>
          <p:nvPr/>
        </p:nvSpPr>
        <p:spPr>
          <a:xfrm>
            <a:off x="2118023" y="651053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688" name="Globus – Europa"/>
          <p:cNvSpPr/>
          <p:nvPr/>
        </p:nvSpPr>
        <p:spPr>
          <a:xfrm>
            <a:off x="639196" y="901453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89" name="Linien"/>
          <p:cNvSpPr/>
          <p:nvPr/>
        </p:nvSpPr>
        <p:spPr>
          <a:xfrm>
            <a:off x="2177664" y="963944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690" name="Abgerundetes Rechteck"/>
          <p:cNvSpPr/>
          <p:nvPr/>
        </p:nvSpPr>
        <p:spPr>
          <a:xfrm>
            <a:off x="15536095" y="5517207"/>
            <a:ext cx="5321458"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691" name="Gehirn"/>
          <p:cNvSpPr/>
          <p:nvPr/>
        </p:nvSpPr>
        <p:spPr>
          <a:xfrm>
            <a:off x="17523880" y="5969506"/>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92" name="Füllfederhalter"/>
          <p:cNvSpPr/>
          <p:nvPr/>
        </p:nvSpPr>
        <p:spPr>
          <a:xfrm>
            <a:off x="19752154" y="5998778"/>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93" name="Linien"/>
          <p:cNvSpPr/>
          <p:nvPr/>
        </p:nvSpPr>
        <p:spPr>
          <a:xfrm flipV="1">
            <a:off x="17217170" y="5904586"/>
            <a:ext cx="1" cy="1362054"/>
          </a:xfrm>
          <a:prstGeom prst="line">
            <a:avLst/>
          </a:prstGeom>
          <a:ln w="63500">
            <a:solidFill>
              <a:srgbClr val="000000"/>
            </a:solidFill>
            <a:miter lim="400000"/>
          </a:ln>
        </p:spPr>
        <p:txBody>
          <a:bodyPr lIns="50800" tIns="50800" rIns="50800" bIns="50800" anchor="ctr"/>
          <a:lstStyle/>
          <a:p>
            <a:pPr/>
          </a:p>
        </p:txBody>
      </p:sp>
      <p:sp>
        <p:nvSpPr>
          <p:cNvPr id="694" name="Linien"/>
          <p:cNvSpPr/>
          <p:nvPr/>
        </p:nvSpPr>
        <p:spPr>
          <a:xfrm flipV="1">
            <a:off x="19243367" y="5904586"/>
            <a:ext cx="1" cy="1362054"/>
          </a:xfrm>
          <a:prstGeom prst="line">
            <a:avLst/>
          </a:prstGeom>
          <a:ln w="63500">
            <a:solidFill>
              <a:srgbClr val="000000"/>
            </a:solidFill>
            <a:miter lim="400000"/>
          </a:ln>
        </p:spPr>
        <p:txBody>
          <a:bodyPr lIns="50800" tIns="50800" rIns="50800" bIns="50800" anchor="ctr"/>
          <a:lstStyle/>
          <a:p>
            <a:pPr/>
          </a:p>
        </p:txBody>
      </p:sp>
      <p:sp>
        <p:nvSpPr>
          <p:cNvPr id="695" name="Männlich"/>
          <p:cNvSpPr/>
          <p:nvPr/>
        </p:nvSpPr>
        <p:spPr>
          <a:xfrm>
            <a:off x="15244534" y="4800093"/>
            <a:ext cx="567192"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96" name="Linien"/>
          <p:cNvSpPr/>
          <p:nvPr/>
        </p:nvSpPr>
        <p:spPr>
          <a:xfrm>
            <a:off x="21203183" y="6585612"/>
            <a:ext cx="938691"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697" name="John"/>
          <p:cNvSpPr txBox="1"/>
          <p:nvPr/>
        </p:nvSpPr>
        <p:spPr>
          <a:xfrm>
            <a:off x="16054027" y="4963223"/>
            <a:ext cx="149626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698" name="Geöffnetes Buch"/>
          <p:cNvSpPr/>
          <p:nvPr/>
        </p:nvSpPr>
        <p:spPr>
          <a:xfrm>
            <a:off x="10345861" y="2633410"/>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699" name="Geöffnetes Buch"/>
          <p:cNvSpPr/>
          <p:nvPr/>
        </p:nvSpPr>
        <p:spPr>
          <a:xfrm>
            <a:off x="10375331" y="5836476"/>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6">
              <a:satOff val="-16844"/>
              <a:lumOff val="-3074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00" name="Geöffnetes Buch"/>
          <p:cNvSpPr/>
          <p:nvPr/>
        </p:nvSpPr>
        <p:spPr>
          <a:xfrm>
            <a:off x="10375331" y="9029795"/>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01" name="Geöffnetes Buch"/>
          <p:cNvSpPr/>
          <p:nvPr/>
        </p:nvSpPr>
        <p:spPr>
          <a:xfrm>
            <a:off x="22487504" y="5910633"/>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02" name="Linien"/>
          <p:cNvSpPr/>
          <p:nvPr/>
        </p:nvSpPr>
        <p:spPr>
          <a:xfrm>
            <a:off x="12076480" y="3422684"/>
            <a:ext cx="2580487" cy="2337924"/>
          </a:xfrm>
          <a:prstGeom prst="line">
            <a:avLst/>
          </a:prstGeom>
          <a:ln w="63500">
            <a:solidFill>
              <a:schemeClr val="accent2">
                <a:hueOff val="-202083"/>
                <a:satOff val="17755"/>
                <a:lumOff val="-16089"/>
              </a:schemeClr>
            </a:solidFill>
            <a:miter lim="400000"/>
            <a:tailEnd type="triangle"/>
          </a:ln>
        </p:spPr>
        <p:txBody>
          <a:bodyPr lIns="50800" tIns="50800" rIns="50800" bIns="50800" anchor="ctr"/>
          <a:lstStyle/>
          <a:p>
            <a:pPr/>
          </a:p>
        </p:txBody>
      </p:sp>
      <p:sp>
        <p:nvSpPr>
          <p:cNvPr id="703" name="Linien"/>
          <p:cNvSpPr/>
          <p:nvPr/>
        </p:nvSpPr>
        <p:spPr>
          <a:xfrm>
            <a:off x="12057759" y="6444097"/>
            <a:ext cx="2604177" cy="1"/>
          </a:xfrm>
          <a:prstGeom prst="line">
            <a:avLst/>
          </a:prstGeom>
          <a:ln w="63500">
            <a:solidFill>
              <a:schemeClr val="accent5">
                <a:lumOff val="-29866"/>
              </a:schemeClr>
            </a:solidFill>
            <a:miter lim="400000"/>
            <a:tailEnd type="triangle"/>
          </a:ln>
        </p:spPr>
        <p:txBody>
          <a:bodyPr lIns="50800" tIns="50800" rIns="50800" bIns="50800" anchor="ctr"/>
          <a:lstStyle/>
          <a:p>
            <a:pPr/>
          </a:p>
        </p:txBody>
      </p:sp>
      <p:sp>
        <p:nvSpPr>
          <p:cNvPr id="704" name="Linien"/>
          <p:cNvSpPr/>
          <p:nvPr/>
        </p:nvSpPr>
        <p:spPr>
          <a:xfrm flipV="1">
            <a:off x="16391320" y="7333886"/>
            <a:ext cx="1" cy="1362054"/>
          </a:xfrm>
          <a:prstGeom prst="line">
            <a:avLst/>
          </a:prstGeom>
          <a:ln w="63500">
            <a:solidFill>
              <a:srgbClr val="000000"/>
            </a:solidFill>
            <a:miter lim="400000"/>
            <a:tailEnd type="triangle"/>
          </a:ln>
        </p:spPr>
        <p:txBody>
          <a:bodyPr lIns="50800" tIns="50800" rIns="50800" bIns="50800" anchor="ctr"/>
          <a:lstStyle/>
          <a:p>
            <a:pPr/>
          </a:p>
        </p:txBody>
      </p:sp>
      <p:sp>
        <p:nvSpPr>
          <p:cNvPr id="705" name="Linien"/>
          <p:cNvSpPr/>
          <p:nvPr/>
        </p:nvSpPr>
        <p:spPr>
          <a:xfrm flipH="1">
            <a:off x="16391317" y="8667849"/>
            <a:ext cx="1770623" cy="1787"/>
          </a:xfrm>
          <a:prstGeom prst="line">
            <a:avLst/>
          </a:prstGeom>
          <a:ln w="63500">
            <a:solidFill>
              <a:srgbClr val="000000"/>
            </a:solidFill>
            <a:miter lim="400000"/>
          </a:ln>
        </p:spPr>
        <p:txBody>
          <a:bodyPr lIns="50800" tIns="50800" rIns="50800" bIns="50800" anchor="ctr"/>
          <a:lstStyle/>
          <a:p>
            <a:pPr/>
          </a:p>
        </p:txBody>
      </p:sp>
      <p:sp>
        <p:nvSpPr>
          <p:cNvPr id="706" name="Linien"/>
          <p:cNvSpPr/>
          <p:nvPr/>
        </p:nvSpPr>
        <p:spPr>
          <a:xfrm flipV="1">
            <a:off x="18140810" y="7437890"/>
            <a:ext cx="1" cy="1269326"/>
          </a:xfrm>
          <a:prstGeom prst="line">
            <a:avLst/>
          </a:prstGeom>
          <a:ln w="63500">
            <a:solidFill>
              <a:srgbClr val="000000"/>
            </a:solidFill>
            <a:miter lim="400000"/>
          </a:ln>
        </p:spPr>
        <p:txBody>
          <a:bodyPr lIns="50800" tIns="50800" rIns="50800" bIns="50800" anchor="ctr"/>
          <a:lstStyle/>
          <a:p>
            <a:pPr/>
          </a:p>
        </p:txBody>
      </p:sp>
      <p:sp>
        <p:nvSpPr>
          <p:cNvPr id="707" name="Linien"/>
          <p:cNvSpPr/>
          <p:nvPr/>
        </p:nvSpPr>
        <p:spPr>
          <a:xfrm flipV="1">
            <a:off x="11911033" y="7298633"/>
            <a:ext cx="2855867" cy="2111295"/>
          </a:xfrm>
          <a:prstGeom prst="line">
            <a:avLst/>
          </a:prstGeom>
          <a:ln w="63500">
            <a:solidFill>
              <a:schemeClr val="accent1">
                <a:lumOff val="-13575"/>
              </a:schemeClr>
            </a:solidFill>
            <a:miter lim="400000"/>
            <a:tailEnd type="triangle"/>
          </a:ln>
        </p:spPr>
        <p:txBody>
          <a:bodyPr lIns="50800" tIns="50800" rIns="50800" bIns="50800" anchor="ctr"/>
          <a:lstStyle/>
          <a:p>
            <a:pPr/>
          </a:p>
        </p:txBody>
      </p:sp>
      <p:sp>
        <p:nvSpPr>
          <p:cNvPr id="708" name="3. Mitigating confirmation bias"/>
          <p:cNvSpPr txBox="1"/>
          <p:nvPr/>
        </p:nvSpPr>
        <p:spPr>
          <a:xfrm>
            <a:off x="273151" y="261098"/>
            <a:ext cx="922294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3. </a:t>
            </a:r>
            <a:r>
              <a:rPr>
                <a:solidFill>
                  <a:schemeClr val="accent1"/>
                </a:solidFill>
              </a:rPr>
              <a:t>Mitigating</a:t>
            </a:r>
            <a:r>
              <a:t> </a:t>
            </a:r>
            <a:r>
              <a:rPr>
                <a:solidFill>
                  <a:schemeClr val="accent1"/>
                </a:solidFill>
              </a:rPr>
              <a:t>confirmation bias</a:t>
            </a:r>
          </a:p>
        </p:txBody>
      </p:sp>
      <p:sp>
        <p:nvSpPr>
          <p:cNvPr id="709" name="Feedback loop"/>
          <p:cNvSpPr txBox="1"/>
          <p:nvPr/>
        </p:nvSpPr>
        <p:spPr>
          <a:xfrm>
            <a:off x="15883645" y="8882843"/>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
        <p:nvSpPr>
          <p:cNvPr id="710" name="Suchen"/>
          <p:cNvSpPr/>
          <p:nvPr/>
        </p:nvSpPr>
        <p:spPr>
          <a:xfrm>
            <a:off x="15911304" y="6021774"/>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11" name="Actively challenge your own opinions by consuming opposing views often"/>
          <p:cNvSpPr txBox="1"/>
          <p:nvPr/>
        </p:nvSpPr>
        <p:spPr>
          <a:xfrm>
            <a:off x="13491233" y="10191143"/>
            <a:ext cx="8391343" cy="2448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Actively </a:t>
            </a:r>
            <a:r>
              <a:rPr>
                <a:solidFill>
                  <a:schemeClr val="accent1"/>
                </a:solidFill>
              </a:rPr>
              <a:t>challenge</a:t>
            </a:r>
            <a:r>
              <a:t> your </a:t>
            </a:r>
            <a:r>
              <a:rPr>
                <a:solidFill>
                  <a:schemeClr val="accent1"/>
                </a:solidFill>
              </a:rPr>
              <a:t>own opinions</a:t>
            </a:r>
            <a:r>
              <a:t> by </a:t>
            </a:r>
            <a:r>
              <a:rPr>
                <a:solidFill>
                  <a:schemeClr val="accent1"/>
                </a:solidFill>
              </a:rPr>
              <a:t>consuming opposing views </a:t>
            </a:r>
            <a:r>
              <a:t>often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3" name="Abgerundetes Rechteck"/>
          <p:cNvSpPr/>
          <p:nvPr/>
        </p:nvSpPr>
        <p:spPr>
          <a:xfrm>
            <a:off x="3258691" y="2248812"/>
            <a:ext cx="5321458" cy="2136811"/>
          </a:xfrm>
          <a:prstGeom prst="roundRect">
            <a:avLst>
              <a:gd name="adj" fmla="val 15000"/>
            </a:avLst>
          </a:prstGeom>
          <a:solidFill>
            <a:schemeClr val="accent4">
              <a:hueOff val="-476017"/>
              <a:lumOff val="-10042"/>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14" name="Suchen"/>
          <p:cNvSpPr/>
          <p:nvPr/>
        </p:nvSpPr>
        <p:spPr>
          <a:xfrm>
            <a:off x="3625290" y="2744865"/>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15" name="Gehirn"/>
          <p:cNvSpPr/>
          <p:nvPr/>
        </p:nvSpPr>
        <p:spPr>
          <a:xfrm>
            <a:off x="5246475" y="2701110"/>
            <a:ext cx="1412778"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16" name="Füllfederhalter"/>
          <p:cNvSpPr/>
          <p:nvPr/>
        </p:nvSpPr>
        <p:spPr>
          <a:xfrm>
            <a:off x="7474748" y="2730382"/>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17" name="Linien"/>
          <p:cNvSpPr/>
          <p:nvPr/>
        </p:nvSpPr>
        <p:spPr>
          <a:xfrm flipV="1">
            <a:off x="4939766" y="2636190"/>
            <a:ext cx="1" cy="1362054"/>
          </a:xfrm>
          <a:prstGeom prst="line">
            <a:avLst/>
          </a:prstGeom>
          <a:ln w="63500">
            <a:solidFill>
              <a:srgbClr val="000000"/>
            </a:solidFill>
            <a:miter lim="400000"/>
          </a:ln>
        </p:spPr>
        <p:txBody>
          <a:bodyPr lIns="50800" tIns="50800" rIns="50800" bIns="50800" anchor="ctr"/>
          <a:lstStyle/>
          <a:p>
            <a:pPr/>
          </a:p>
        </p:txBody>
      </p:sp>
      <p:sp>
        <p:nvSpPr>
          <p:cNvPr id="718" name="Linien"/>
          <p:cNvSpPr/>
          <p:nvPr/>
        </p:nvSpPr>
        <p:spPr>
          <a:xfrm flipV="1">
            <a:off x="6965962" y="2636190"/>
            <a:ext cx="1" cy="1362054"/>
          </a:xfrm>
          <a:prstGeom prst="line">
            <a:avLst/>
          </a:prstGeom>
          <a:ln w="63500">
            <a:solidFill>
              <a:srgbClr val="000000"/>
            </a:solidFill>
            <a:miter lim="400000"/>
          </a:ln>
        </p:spPr>
        <p:txBody>
          <a:bodyPr lIns="50800" tIns="50800" rIns="50800" bIns="50800" anchor="ctr"/>
          <a:lstStyle/>
          <a:p>
            <a:pPr/>
          </a:p>
        </p:txBody>
      </p:sp>
      <p:sp>
        <p:nvSpPr>
          <p:cNvPr id="719" name="Weiblich"/>
          <p:cNvSpPr/>
          <p:nvPr/>
        </p:nvSpPr>
        <p:spPr>
          <a:xfrm>
            <a:off x="2893789" y="1461342"/>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4">
              <a:hueOff val="-1247790"/>
              <a:lumOff val="-12326"/>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20" name="Mia"/>
          <p:cNvSpPr txBox="1"/>
          <p:nvPr/>
        </p:nvSpPr>
        <p:spPr>
          <a:xfrm>
            <a:off x="3714288" y="1685079"/>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721" name="Linien"/>
          <p:cNvSpPr/>
          <p:nvPr/>
        </p:nvSpPr>
        <p:spPr>
          <a:xfrm>
            <a:off x="9137984" y="3243060"/>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22" name="Abgerundetes Rechteck"/>
          <p:cNvSpPr/>
          <p:nvPr/>
        </p:nvSpPr>
        <p:spPr>
          <a:xfrm>
            <a:off x="3228519" y="5451878"/>
            <a:ext cx="5321459"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23" name="Suchen"/>
          <p:cNvSpPr/>
          <p:nvPr/>
        </p:nvSpPr>
        <p:spPr>
          <a:xfrm>
            <a:off x="3595118" y="5947931"/>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24" name="Gehirn"/>
          <p:cNvSpPr/>
          <p:nvPr/>
        </p:nvSpPr>
        <p:spPr>
          <a:xfrm>
            <a:off x="5216303" y="5904177"/>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25" name="Füllfederhalter"/>
          <p:cNvSpPr/>
          <p:nvPr/>
        </p:nvSpPr>
        <p:spPr>
          <a:xfrm>
            <a:off x="7444577" y="5933449"/>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26" name="Linien"/>
          <p:cNvSpPr/>
          <p:nvPr/>
        </p:nvSpPr>
        <p:spPr>
          <a:xfrm flipV="1">
            <a:off x="4909595" y="5839256"/>
            <a:ext cx="1" cy="1362054"/>
          </a:xfrm>
          <a:prstGeom prst="line">
            <a:avLst/>
          </a:prstGeom>
          <a:ln w="63500">
            <a:solidFill>
              <a:srgbClr val="000000"/>
            </a:solidFill>
            <a:miter lim="400000"/>
          </a:ln>
        </p:spPr>
        <p:txBody>
          <a:bodyPr lIns="50800" tIns="50800" rIns="50800" bIns="50800" anchor="ctr"/>
          <a:lstStyle/>
          <a:p>
            <a:pPr/>
          </a:p>
        </p:txBody>
      </p:sp>
      <p:sp>
        <p:nvSpPr>
          <p:cNvPr id="727" name="Linien"/>
          <p:cNvSpPr/>
          <p:nvPr/>
        </p:nvSpPr>
        <p:spPr>
          <a:xfrm flipV="1">
            <a:off x="6935790" y="5839256"/>
            <a:ext cx="1" cy="1362054"/>
          </a:xfrm>
          <a:prstGeom prst="line">
            <a:avLst/>
          </a:prstGeom>
          <a:ln w="63500">
            <a:solidFill>
              <a:srgbClr val="000000"/>
            </a:solidFill>
            <a:miter lim="400000"/>
          </a:ln>
        </p:spPr>
        <p:txBody>
          <a:bodyPr lIns="50800" tIns="50800" rIns="50800" bIns="50800" anchor="ctr"/>
          <a:lstStyle/>
          <a:p>
            <a:pPr/>
          </a:p>
        </p:txBody>
      </p:sp>
      <p:sp>
        <p:nvSpPr>
          <p:cNvPr id="728" name="Weiblich"/>
          <p:cNvSpPr/>
          <p:nvPr/>
        </p:nvSpPr>
        <p:spPr>
          <a:xfrm>
            <a:off x="2863617" y="4664409"/>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29" name="Sandra (friend of John)"/>
          <p:cNvSpPr txBox="1"/>
          <p:nvPr/>
        </p:nvSpPr>
        <p:spPr>
          <a:xfrm>
            <a:off x="3684116" y="4888146"/>
            <a:ext cx="674431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Sandra (</a:t>
            </a:r>
            <a:r>
              <a:rPr b="1"/>
              <a:t>friend of John</a:t>
            </a:r>
            <a:r>
              <a:t>)</a:t>
            </a:r>
          </a:p>
        </p:txBody>
      </p:sp>
      <p:sp>
        <p:nvSpPr>
          <p:cNvPr id="730" name="Linien"/>
          <p:cNvSpPr/>
          <p:nvPr/>
        </p:nvSpPr>
        <p:spPr>
          <a:xfrm>
            <a:off x="9107813" y="6446127"/>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31" name="Abgerundetes Rechteck"/>
          <p:cNvSpPr/>
          <p:nvPr/>
        </p:nvSpPr>
        <p:spPr>
          <a:xfrm>
            <a:off x="3288160" y="8654944"/>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32" name="Suchen"/>
          <p:cNvSpPr/>
          <p:nvPr/>
        </p:nvSpPr>
        <p:spPr>
          <a:xfrm>
            <a:off x="3654759" y="9150998"/>
            <a:ext cx="960033"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33" name="Gehirn"/>
          <p:cNvSpPr/>
          <p:nvPr/>
        </p:nvSpPr>
        <p:spPr>
          <a:xfrm>
            <a:off x="5275944" y="9107243"/>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34" name="Füllfederhalter"/>
          <p:cNvSpPr/>
          <p:nvPr/>
        </p:nvSpPr>
        <p:spPr>
          <a:xfrm>
            <a:off x="7504217" y="9136515"/>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35" name="Linien"/>
          <p:cNvSpPr/>
          <p:nvPr/>
        </p:nvSpPr>
        <p:spPr>
          <a:xfrm flipV="1">
            <a:off x="4969236" y="9042323"/>
            <a:ext cx="1" cy="1362054"/>
          </a:xfrm>
          <a:prstGeom prst="line">
            <a:avLst/>
          </a:prstGeom>
          <a:ln w="63500">
            <a:solidFill>
              <a:srgbClr val="000000"/>
            </a:solidFill>
            <a:miter lim="400000"/>
          </a:ln>
        </p:spPr>
        <p:txBody>
          <a:bodyPr lIns="50800" tIns="50800" rIns="50800" bIns="50800" anchor="ctr"/>
          <a:lstStyle/>
          <a:p>
            <a:pPr/>
          </a:p>
        </p:txBody>
      </p:sp>
      <p:sp>
        <p:nvSpPr>
          <p:cNvPr id="736" name="Linien"/>
          <p:cNvSpPr/>
          <p:nvPr/>
        </p:nvSpPr>
        <p:spPr>
          <a:xfrm flipV="1">
            <a:off x="6995431" y="9042323"/>
            <a:ext cx="1" cy="1362054"/>
          </a:xfrm>
          <a:prstGeom prst="line">
            <a:avLst/>
          </a:prstGeom>
          <a:ln w="63500">
            <a:solidFill>
              <a:srgbClr val="000000"/>
            </a:solidFill>
            <a:miter lim="400000"/>
          </a:ln>
        </p:spPr>
        <p:txBody>
          <a:bodyPr lIns="50800" tIns="50800" rIns="50800" bIns="50800" anchor="ctr"/>
          <a:lstStyle/>
          <a:p>
            <a:pPr/>
          </a:p>
        </p:txBody>
      </p:sp>
      <p:sp>
        <p:nvSpPr>
          <p:cNvPr id="737" name="Weiblich"/>
          <p:cNvSpPr/>
          <p:nvPr/>
        </p:nvSpPr>
        <p:spPr>
          <a:xfrm>
            <a:off x="2923258" y="7867475"/>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38" name="Tanja"/>
          <p:cNvSpPr txBox="1"/>
          <p:nvPr/>
        </p:nvSpPr>
        <p:spPr>
          <a:xfrm>
            <a:off x="3743757" y="8091212"/>
            <a:ext cx="156149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739" name="Linien"/>
          <p:cNvSpPr/>
          <p:nvPr/>
        </p:nvSpPr>
        <p:spPr>
          <a:xfrm>
            <a:off x="9167454" y="9649193"/>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40" name="Globus – Europa"/>
          <p:cNvSpPr/>
          <p:nvPr/>
        </p:nvSpPr>
        <p:spPr>
          <a:xfrm>
            <a:off x="609726" y="2608398"/>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41" name="Linien"/>
          <p:cNvSpPr/>
          <p:nvPr/>
        </p:nvSpPr>
        <p:spPr>
          <a:xfrm>
            <a:off x="2148194" y="323331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42" name="Globus – Europa"/>
          <p:cNvSpPr/>
          <p:nvPr/>
        </p:nvSpPr>
        <p:spPr>
          <a:xfrm>
            <a:off x="579555" y="5885621"/>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43" name="Linien"/>
          <p:cNvSpPr/>
          <p:nvPr/>
        </p:nvSpPr>
        <p:spPr>
          <a:xfrm>
            <a:off x="2118023" y="651053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44" name="Globus – Europa"/>
          <p:cNvSpPr/>
          <p:nvPr/>
        </p:nvSpPr>
        <p:spPr>
          <a:xfrm>
            <a:off x="639196" y="901453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45" name="Linien"/>
          <p:cNvSpPr/>
          <p:nvPr/>
        </p:nvSpPr>
        <p:spPr>
          <a:xfrm>
            <a:off x="2177664" y="963944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46" name="Abgerundetes Rechteck"/>
          <p:cNvSpPr/>
          <p:nvPr/>
        </p:nvSpPr>
        <p:spPr>
          <a:xfrm>
            <a:off x="15536095" y="5517207"/>
            <a:ext cx="5321458"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47" name="Auge"/>
          <p:cNvSpPr/>
          <p:nvPr/>
        </p:nvSpPr>
        <p:spPr>
          <a:xfrm>
            <a:off x="15702463" y="6270683"/>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48" name="Gehirn"/>
          <p:cNvSpPr/>
          <p:nvPr/>
        </p:nvSpPr>
        <p:spPr>
          <a:xfrm>
            <a:off x="17523880" y="5969506"/>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49" name="Füllfederhalter"/>
          <p:cNvSpPr/>
          <p:nvPr/>
        </p:nvSpPr>
        <p:spPr>
          <a:xfrm>
            <a:off x="19752154" y="5998778"/>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50" name="Linien"/>
          <p:cNvSpPr/>
          <p:nvPr/>
        </p:nvSpPr>
        <p:spPr>
          <a:xfrm flipV="1">
            <a:off x="17217170" y="5904586"/>
            <a:ext cx="1" cy="1362054"/>
          </a:xfrm>
          <a:prstGeom prst="line">
            <a:avLst/>
          </a:prstGeom>
          <a:ln w="63500">
            <a:solidFill>
              <a:srgbClr val="000000"/>
            </a:solidFill>
            <a:miter lim="400000"/>
          </a:ln>
        </p:spPr>
        <p:txBody>
          <a:bodyPr lIns="50800" tIns="50800" rIns="50800" bIns="50800" anchor="ctr"/>
          <a:lstStyle/>
          <a:p>
            <a:pPr/>
          </a:p>
        </p:txBody>
      </p:sp>
      <p:sp>
        <p:nvSpPr>
          <p:cNvPr id="751" name="Linien"/>
          <p:cNvSpPr/>
          <p:nvPr/>
        </p:nvSpPr>
        <p:spPr>
          <a:xfrm flipV="1">
            <a:off x="19243367" y="5904586"/>
            <a:ext cx="1" cy="1362054"/>
          </a:xfrm>
          <a:prstGeom prst="line">
            <a:avLst/>
          </a:prstGeom>
          <a:ln w="63500">
            <a:solidFill>
              <a:srgbClr val="000000"/>
            </a:solidFill>
            <a:miter lim="400000"/>
          </a:ln>
        </p:spPr>
        <p:txBody>
          <a:bodyPr lIns="50800" tIns="50800" rIns="50800" bIns="50800" anchor="ctr"/>
          <a:lstStyle/>
          <a:p>
            <a:pPr/>
          </a:p>
        </p:txBody>
      </p:sp>
      <p:sp>
        <p:nvSpPr>
          <p:cNvPr id="752" name="Männlich"/>
          <p:cNvSpPr/>
          <p:nvPr/>
        </p:nvSpPr>
        <p:spPr>
          <a:xfrm>
            <a:off x="15244534" y="4800093"/>
            <a:ext cx="567192"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53" name="Linien"/>
          <p:cNvSpPr/>
          <p:nvPr/>
        </p:nvSpPr>
        <p:spPr>
          <a:xfrm>
            <a:off x="21203183" y="6585612"/>
            <a:ext cx="938691"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754" name="John"/>
          <p:cNvSpPr txBox="1"/>
          <p:nvPr/>
        </p:nvSpPr>
        <p:spPr>
          <a:xfrm>
            <a:off x="16054027" y="4963223"/>
            <a:ext cx="149626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755" name="Geöffnetes Buch"/>
          <p:cNvSpPr/>
          <p:nvPr/>
        </p:nvSpPr>
        <p:spPr>
          <a:xfrm>
            <a:off x="10345861" y="2633410"/>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56" name="Geöffnetes Buch"/>
          <p:cNvSpPr/>
          <p:nvPr/>
        </p:nvSpPr>
        <p:spPr>
          <a:xfrm>
            <a:off x="10375331" y="5836476"/>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57" name="Geöffnetes Buch"/>
          <p:cNvSpPr/>
          <p:nvPr/>
        </p:nvSpPr>
        <p:spPr>
          <a:xfrm>
            <a:off x="10375331" y="9029795"/>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58" name="Geöffnetes Buch"/>
          <p:cNvSpPr/>
          <p:nvPr/>
        </p:nvSpPr>
        <p:spPr>
          <a:xfrm>
            <a:off x="22487504" y="5910633"/>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59" name="Linien"/>
          <p:cNvSpPr/>
          <p:nvPr/>
        </p:nvSpPr>
        <p:spPr>
          <a:xfrm>
            <a:off x="12076480" y="3422684"/>
            <a:ext cx="2580487" cy="2337924"/>
          </a:xfrm>
          <a:prstGeom prst="line">
            <a:avLst/>
          </a:prstGeom>
          <a:ln w="63500" cap="rnd">
            <a:solidFill>
              <a:schemeClr val="accent3">
                <a:hueOff val="914338"/>
                <a:satOff val="31515"/>
                <a:lumOff val="-30790"/>
              </a:schemeClr>
            </a:solidFill>
            <a:custDash>
              <a:ds d="100000" sp="200000"/>
            </a:custDash>
            <a:tailEnd type="triangle"/>
          </a:ln>
        </p:spPr>
        <p:txBody>
          <a:bodyPr lIns="50800" tIns="50800" rIns="50800" bIns="50800" anchor="ctr"/>
          <a:lstStyle/>
          <a:p>
            <a:pPr/>
          </a:p>
        </p:txBody>
      </p:sp>
      <p:sp>
        <p:nvSpPr>
          <p:cNvPr id="760" name="Linien"/>
          <p:cNvSpPr/>
          <p:nvPr/>
        </p:nvSpPr>
        <p:spPr>
          <a:xfrm>
            <a:off x="12057759" y="6444097"/>
            <a:ext cx="2604177"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61" name="Linien"/>
          <p:cNvSpPr/>
          <p:nvPr/>
        </p:nvSpPr>
        <p:spPr>
          <a:xfrm flipV="1">
            <a:off x="16391320" y="7333886"/>
            <a:ext cx="1" cy="1362054"/>
          </a:xfrm>
          <a:prstGeom prst="line">
            <a:avLst/>
          </a:prstGeom>
          <a:ln w="63500">
            <a:solidFill>
              <a:srgbClr val="000000"/>
            </a:solidFill>
            <a:miter lim="400000"/>
            <a:tailEnd type="triangle"/>
          </a:ln>
        </p:spPr>
        <p:txBody>
          <a:bodyPr lIns="50800" tIns="50800" rIns="50800" bIns="50800" anchor="ctr"/>
          <a:lstStyle/>
          <a:p>
            <a:pPr/>
          </a:p>
        </p:txBody>
      </p:sp>
      <p:sp>
        <p:nvSpPr>
          <p:cNvPr id="762" name="Linien"/>
          <p:cNvSpPr/>
          <p:nvPr/>
        </p:nvSpPr>
        <p:spPr>
          <a:xfrm flipH="1">
            <a:off x="16391317" y="8667849"/>
            <a:ext cx="1770623" cy="1787"/>
          </a:xfrm>
          <a:prstGeom prst="line">
            <a:avLst/>
          </a:prstGeom>
          <a:ln w="63500">
            <a:solidFill>
              <a:srgbClr val="000000"/>
            </a:solidFill>
            <a:miter lim="400000"/>
          </a:ln>
        </p:spPr>
        <p:txBody>
          <a:bodyPr lIns="50800" tIns="50800" rIns="50800" bIns="50800" anchor="ctr"/>
          <a:lstStyle/>
          <a:p>
            <a:pPr/>
          </a:p>
        </p:txBody>
      </p:sp>
      <p:sp>
        <p:nvSpPr>
          <p:cNvPr id="763" name="Linien"/>
          <p:cNvSpPr/>
          <p:nvPr/>
        </p:nvSpPr>
        <p:spPr>
          <a:xfrm flipV="1">
            <a:off x="18140810" y="7437890"/>
            <a:ext cx="1" cy="1269326"/>
          </a:xfrm>
          <a:prstGeom prst="line">
            <a:avLst/>
          </a:prstGeom>
          <a:ln w="63500">
            <a:solidFill>
              <a:srgbClr val="000000"/>
            </a:solidFill>
            <a:miter lim="400000"/>
          </a:ln>
        </p:spPr>
        <p:txBody>
          <a:bodyPr lIns="50800" tIns="50800" rIns="50800" bIns="50800" anchor="ctr"/>
          <a:lstStyle/>
          <a:p>
            <a:pPr/>
          </a:p>
        </p:txBody>
      </p:sp>
      <p:sp>
        <p:nvSpPr>
          <p:cNvPr id="764" name="Linien"/>
          <p:cNvSpPr/>
          <p:nvPr/>
        </p:nvSpPr>
        <p:spPr>
          <a:xfrm flipV="1">
            <a:off x="11911033" y="7119889"/>
            <a:ext cx="2727822" cy="2290039"/>
          </a:xfrm>
          <a:prstGeom prst="line">
            <a:avLst/>
          </a:prstGeom>
          <a:ln w="63500" cap="rnd">
            <a:solidFill>
              <a:schemeClr val="accent3">
                <a:hueOff val="914338"/>
                <a:satOff val="31515"/>
                <a:lumOff val="-30790"/>
              </a:schemeClr>
            </a:solidFill>
            <a:custDash>
              <a:ds d="100000" sp="200000"/>
            </a:custDash>
            <a:tailEnd type="triangle"/>
          </a:ln>
        </p:spPr>
        <p:txBody>
          <a:bodyPr lIns="50800" tIns="50800" rIns="50800" bIns="50800" anchor="ctr"/>
          <a:lstStyle/>
          <a:p>
            <a:pPr/>
          </a:p>
        </p:txBody>
      </p:sp>
      <p:sp>
        <p:nvSpPr>
          <p:cNvPr id="765" name="4. Overreliance on trusted sources"/>
          <p:cNvSpPr txBox="1"/>
          <p:nvPr/>
        </p:nvSpPr>
        <p:spPr>
          <a:xfrm>
            <a:off x="273151" y="261098"/>
            <a:ext cx="102153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4. </a:t>
            </a:r>
            <a:r>
              <a:rPr>
                <a:solidFill>
                  <a:schemeClr val="accent1"/>
                </a:solidFill>
              </a:rPr>
              <a:t>Overreliance</a:t>
            </a:r>
            <a:r>
              <a:t> on </a:t>
            </a:r>
            <a:r>
              <a:rPr>
                <a:solidFill>
                  <a:schemeClr val="accent1"/>
                </a:solidFill>
              </a:rPr>
              <a:t>trusted sources</a:t>
            </a:r>
          </a:p>
        </p:txBody>
      </p:sp>
      <p:sp>
        <p:nvSpPr>
          <p:cNvPr id="766" name="Overreliance on trusted sources can lead to echo chambers"/>
          <p:cNvSpPr txBox="1"/>
          <p:nvPr/>
        </p:nvSpPr>
        <p:spPr>
          <a:xfrm>
            <a:off x="10491178" y="11134048"/>
            <a:ext cx="11800285" cy="1694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a:solidFill>
                  <a:schemeClr val="accent1"/>
                </a:solidFill>
              </a:rPr>
              <a:t>Overreliance</a:t>
            </a:r>
            <a:r>
              <a:rPr b="1"/>
              <a:t> </a:t>
            </a:r>
            <a:r>
              <a:t>on</a:t>
            </a:r>
            <a:r>
              <a:rPr b="1"/>
              <a:t> </a:t>
            </a:r>
            <a:r>
              <a:rPr>
                <a:solidFill>
                  <a:schemeClr val="accent1"/>
                </a:solidFill>
              </a:rPr>
              <a:t>trusted sources</a:t>
            </a:r>
            <a:r>
              <a:t> can lead to </a:t>
            </a:r>
            <a:r>
              <a:rPr>
                <a:solidFill>
                  <a:schemeClr val="accent1"/>
                </a:solidFill>
              </a:rPr>
              <a:t>echo chambers</a:t>
            </a:r>
          </a:p>
        </p:txBody>
      </p:sp>
      <p:sp>
        <p:nvSpPr>
          <p:cNvPr id="767" name="Our perception filter favors information that comes from people we know and trust"/>
          <p:cNvSpPr txBox="1"/>
          <p:nvPr/>
        </p:nvSpPr>
        <p:spPr>
          <a:xfrm>
            <a:off x="13647721" y="1362499"/>
            <a:ext cx="10478274" cy="2448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Our perception filter favors information that comes from people we </a:t>
            </a:r>
            <a:r>
              <a:rPr>
                <a:solidFill>
                  <a:schemeClr val="accent1"/>
                </a:solidFill>
              </a:rPr>
              <a:t>know</a:t>
            </a:r>
            <a:r>
              <a:t> and </a:t>
            </a:r>
            <a:r>
              <a:rPr>
                <a:solidFill>
                  <a:schemeClr val="accent1"/>
                </a:solidFill>
              </a:rPr>
              <a:t>trust</a:t>
            </a:r>
          </a:p>
        </p:txBody>
      </p:sp>
      <p:sp>
        <p:nvSpPr>
          <p:cNvPr id="768" name="Linien"/>
          <p:cNvSpPr/>
          <p:nvPr/>
        </p:nvSpPr>
        <p:spPr>
          <a:xfrm flipV="1">
            <a:off x="13044426" y="4149415"/>
            <a:ext cx="544180" cy="864705"/>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769" name="Linien"/>
          <p:cNvSpPr/>
          <p:nvPr/>
        </p:nvSpPr>
        <p:spPr>
          <a:xfrm flipH="1" flipV="1">
            <a:off x="12716536" y="4481592"/>
            <a:ext cx="1286624" cy="175207"/>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770" name="Linien"/>
          <p:cNvSpPr/>
          <p:nvPr/>
        </p:nvSpPr>
        <p:spPr>
          <a:xfrm flipV="1">
            <a:off x="13252493" y="7913006"/>
            <a:ext cx="1" cy="927451"/>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771" name="Linien"/>
          <p:cNvSpPr/>
          <p:nvPr/>
        </p:nvSpPr>
        <p:spPr>
          <a:xfrm flipH="1" flipV="1">
            <a:off x="12716536" y="8276555"/>
            <a:ext cx="1255475" cy="351667"/>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772" name="Feedback loop"/>
          <p:cNvSpPr txBox="1"/>
          <p:nvPr/>
        </p:nvSpPr>
        <p:spPr>
          <a:xfrm>
            <a:off x="15883645" y="8882843"/>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Abgerundetes Rechteck"/>
          <p:cNvSpPr/>
          <p:nvPr/>
        </p:nvSpPr>
        <p:spPr>
          <a:xfrm>
            <a:off x="3258691" y="2248812"/>
            <a:ext cx="5321458" cy="2136811"/>
          </a:xfrm>
          <a:prstGeom prst="roundRect">
            <a:avLst>
              <a:gd name="adj" fmla="val 15000"/>
            </a:avLst>
          </a:prstGeom>
          <a:solidFill>
            <a:schemeClr val="accent4">
              <a:hueOff val="-476017"/>
              <a:lumOff val="-10042"/>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77" name="Suchen"/>
          <p:cNvSpPr/>
          <p:nvPr/>
        </p:nvSpPr>
        <p:spPr>
          <a:xfrm>
            <a:off x="3625290" y="2744865"/>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78" name="Gehirn"/>
          <p:cNvSpPr/>
          <p:nvPr/>
        </p:nvSpPr>
        <p:spPr>
          <a:xfrm>
            <a:off x="5246475" y="2701110"/>
            <a:ext cx="1412778"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79" name="Füllfederhalter"/>
          <p:cNvSpPr/>
          <p:nvPr/>
        </p:nvSpPr>
        <p:spPr>
          <a:xfrm>
            <a:off x="7474748" y="2730382"/>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80" name="Linien"/>
          <p:cNvSpPr/>
          <p:nvPr/>
        </p:nvSpPr>
        <p:spPr>
          <a:xfrm flipV="1">
            <a:off x="4939766" y="2636190"/>
            <a:ext cx="1" cy="1362054"/>
          </a:xfrm>
          <a:prstGeom prst="line">
            <a:avLst/>
          </a:prstGeom>
          <a:ln w="63500">
            <a:solidFill>
              <a:srgbClr val="000000"/>
            </a:solidFill>
            <a:miter lim="400000"/>
          </a:ln>
        </p:spPr>
        <p:txBody>
          <a:bodyPr lIns="50800" tIns="50800" rIns="50800" bIns="50800" anchor="ctr"/>
          <a:lstStyle/>
          <a:p>
            <a:pPr/>
          </a:p>
        </p:txBody>
      </p:sp>
      <p:sp>
        <p:nvSpPr>
          <p:cNvPr id="781" name="Linien"/>
          <p:cNvSpPr/>
          <p:nvPr/>
        </p:nvSpPr>
        <p:spPr>
          <a:xfrm flipV="1">
            <a:off x="6965962" y="2636190"/>
            <a:ext cx="1" cy="1362054"/>
          </a:xfrm>
          <a:prstGeom prst="line">
            <a:avLst/>
          </a:prstGeom>
          <a:ln w="63500">
            <a:solidFill>
              <a:srgbClr val="000000"/>
            </a:solidFill>
            <a:miter lim="400000"/>
          </a:ln>
        </p:spPr>
        <p:txBody>
          <a:bodyPr lIns="50800" tIns="50800" rIns="50800" bIns="50800" anchor="ctr"/>
          <a:lstStyle/>
          <a:p>
            <a:pPr/>
          </a:p>
        </p:txBody>
      </p:sp>
      <p:sp>
        <p:nvSpPr>
          <p:cNvPr id="782" name="Weiblich"/>
          <p:cNvSpPr/>
          <p:nvPr/>
        </p:nvSpPr>
        <p:spPr>
          <a:xfrm>
            <a:off x="2893789" y="1461342"/>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4">
              <a:hueOff val="-1247790"/>
              <a:lumOff val="-12326"/>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83" name="Mia"/>
          <p:cNvSpPr txBox="1"/>
          <p:nvPr/>
        </p:nvSpPr>
        <p:spPr>
          <a:xfrm>
            <a:off x="3714288" y="1685079"/>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784" name="Linien"/>
          <p:cNvSpPr/>
          <p:nvPr/>
        </p:nvSpPr>
        <p:spPr>
          <a:xfrm>
            <a:off x="9137984" y="3243060"/>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85" name="Abgerundetes Rechteck"/>
          <p:cNvSpPr/>
          <p:nvPr/>
        </p:nvSpPr>
        <p:spPr>
          <a:xfrm>
            <a:off x="3228519" y="5451878"/>
            <a:ext cx="5321459"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86" name="Suchen"/>
          <p:cNvSpPr/>
          <p:nvPr/>
        </p:nvSpPr>
        <p:spPr>
          <a:xfrm>
            <a:off x="3595118" y="5947931"/>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87" name="Gehirn"/>
          <p:cNvSpPr/>
          <p:nvPr/>
        </p:nvSpPr>
        <p:spPr>
          <a:xfrm>
            <a:off x="5216303" y="5904177"/>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88" name="Füllfederhalter"/>
          <p:cNvSpPr/>
          <p:nvPr/>
        </p:nvSpPr>
        <p:spPr>
          <a:xfrm>
            <a:off x="7444577" y="5933449"/>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89" name="Linien"/>
          <p:cNvSpPr/>
          <p:nvPr/>
        </p:nvSpPr>
        <p:spPr>
          <a:xfrm flipV="1">
            <a:off x="4909595" y="5839256"/>
            <a:ext cx="1" cy="1362054"/>
          </a:xfrm>
          <a:prstGeom prst="line">
            <a:avLst/>
          </a:prstGeom>
          <a:ln w="63500">
            <a:solidFill>
              <a:srgbClr val="000000"/>
            </a:solidFill>
            <a:miter lim="400000"/>
          </a:ln>
        </p:spPr>
        <p:txBody>
          <a:bodyPr lIns="50800" tIns="50800" rIns="50800" bIns="50800" anchor="ctr"/>
          <a:lstStyle/>
          <a:p>
            <a:pPr/>
          </a:p>
        </p:txBody>
      </p:sp>
      <p:sp>
        <p:nvSpPr>
          <p:cNvPr id="790" name="Linien"/>
          <p:cNvSpPr/>
          <p:nvPr/>
        </p:nvSpPr>
        <p:spPr>
          <a:xfrm flipV="1">
            <a:off x="6935790" y="5839256"/>
            <a:ext cx="1" cy="1362054"/>
          </a:xfrm>
          <a:prstGeom prst="line">
            <a:avLst/>
          </a:prstGeom>
          <a:ln w="63500">
            <a:solidFill>
              <a:srgbClr val="000000"/>
            </a:solidFill>
            <a:miter lim="400000"/>
          </a:ln>
        </p:spPr>
        <p:txBody>
          <a:bodyPr lIns="50800" tIns="50800" rIns="50800" bIns="50800" anchor="ctr"/>
          <a:lstStyle/>
          <a:p>
            <a:pPr/>
          </a:p>
        </p:txBody>
      </p:sp>
      <p:sp>
        <p:nvSpPr>
          <p:cNvPr id="791" name="Weiblich"/>
          <p:cNvSpPr/>
          <p:nvPr/>
        </p:nvSpPr>
        <p:spPr>
          <a:xfrm>
            <a:off x="2863617" y="4664409"/>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92" name="Sandra (friend of John)"/>
          <p:cNvSpPr txBox="1"/>
          <p:nvPr/>
        </p:nvSpPr>
        <p:spPr>
          <a:xfrm>
            <a:off x="3684116" y="4888146"/>
            <a:ext cx="674431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Sandra (</a:t>
            </a:r>
            <a:r>
              <a:rPr b="1"/>
              <a:t>friend of John</a:t>
            </a:r>
            <a:r>
              <a:t>)</a:t>
            </a:r>
          </a:p>
        </p:txBody>
      </p:sp>
      <p:sp>
        <p:nvSpPr>
          <p:cNvPr id="793" name="Linien"/>
          <p:cNvSpPr/>
          <p:nvPr/>
        </p:nvSpPr>
        <p:spPr>
          <a:xfrm>
            <a:off x="9107813" y="6446127"/>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794" name="Abgerundetes Rechteck"/>
          <p:cNvSpPr/>
          <p:nvPr/>
        </p:nvSpPr>
        <p:spPr>
          <a:xfrm>
            <a:off x="3288160" y="8654944"/>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795" name="Suchen"/>
          <p:cNvSpPr/>
          <p:nvPr/>
        </p:nvSpPr>
        <p:spPr>
          <a:xfrm>
            <a:off x="3654759" y="9150998"/>
            <a:ext cx="960033"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96" name="Gehirn"/>
          <p:cNvSpPr/>
          <p:nvPr/>
        </p:nvSpPr>
        <p:spPr>
          <a:xfrm>
            <a:off x="5275944" y="9107243"/>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97" name="Füllfederhalter"/>
          <p:cNvSpPr/>
          <p:nvPr/>
        </p:nvSpPr>
        <p:spPr>
          <a:xfrm>
            <a:off x="7504217" y="9136515"/>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798" name="Linien"/>
          <p:cNvSpPr/>
          <p:nvPr/>
        </p:nvSpPr>
        <p:spPr>
          <a:xfrm flipV="1">
            <a:off x="4969236" y="9042323"/>
            <a:ext cx="1" cy="1362054"/>
          </a:xfrm>
          <a:prstGeom prst="line">
            <a:avLst/>
          </a:prstGeom>
          <a:ln w="63500">
            <a:solidFill>
              <a:srgbClr val="000000"/>
            </a:solidFill>
            <a:miter lim="400000"/>
          </a:ln>
        </p:spPr>
        <p:txBody>
          <a:bodyPr lIns="50800" tIns="50800" rIns="50800" bIns="50800" anchor="ctr"/>
          <a:lstStyle/>
          <a:p>
            <a:pPr/>
          </a:p>
        </p:txBody>
      </p:sp>
      <p:sp>
        <p:nvSpPr>
          <p:cNvPr id="799" name="Linien"/>
          <p:cNvSpPr/>
          <p:nvPr/>
        </p:nvSpPr>
        <p:spPr>
          <a:xfrm flipV="1">
            <a:off x="6995431" y="9042323"/>
            <a:ext cx="1" cy="1362054"/>
          </a:xfrm>
          <a:prstGeom prst="line">
            <a:avLst/>
          </a:prstGeom>
          <a:ln w="63500">
            <a:solidFill>
              <a:srgbClr val="000000"/>
            </a:solidFill>
            <a:miter lim="400000"/>
          </a:ln>
        </p:spPr>
        <p:txBody>
          <a:bodyPr lIns="50800" tIns="50800" rIns="50800" bIns="50800" anchor="ctr"/>
          <a:lstStyle/>
          <a:p>
            <a:pPr/>
          </a:p>
        </p:txBody>
      </p:sp>
      <p:sp>
        <p:nvSpPr>
          <p:cNvPr id="800" name="Weiblich"/>
          <p:cNvSpPr/>
          <p:nvPr/>
        </p:nvSpPr>
        <p:spPr>
          <a:xfrm>
            <a:off x="2923258" y="7867475"/>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01" name="Tanja"/>
          <p:cNvSpPr txBox="1"/>
          <p:nvPr/>
        </p:nvSpPr>
        <p:spPr>
          <a:xfrm>
            <a:off x="3743757" y="8091212"/>
            <a:ext cx="156149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802" name="Linien"/>
          <p:cNvSpPr/>
          <p:nvPr/>
        </p:nvSpPr>
        <p:spPr>
          <a:xfrm>
            <a:off x="9167454" y="9649193"/>
            <a:ext cx="80301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803" name="Globus – Europa"/>
          <p:cNvSpPr/>
          <p:nvPr/>
        </p:nvSpPr>
        <p:spPr>
          <a:xfrm>
            <a:off x="609726" y="2608398"/>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04" name="Linien"/>
          <p:cNvSpPr/>
          <p:nvPr/>
        </p:nvSpPr>
        <p:spPr>
          <a:xfrm>
            <a:off x="2148194" y="323331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05" name="Globus – Europa"/>
          <p:cNvSpPr/>
          <p:nvPr/>
        </p:nvSpPr>
        <p:spPr>
          <a:xfrm>
            <a:off x="579555" y="5885621"/>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06" name="Linien"/>
          <p:cNvSpPr/>
          <p:nvPr/>
        </p:nvSpPr>
        <p:spPr>
          <a:xfrm>
            <a:off x="2118023" y="651053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07" name="Globus – Europa"/>
          <p:cNvSpPr/>
          <p:nvPr/>
        </p:nvSpPr>
        <p:spPr>
          <a:xfrm>
            <a:off x="639196" y="901453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08" name="Linien"/>
          <p:cNvSpPr/>
          <p:nvPr/>
        </p:nvSpPr>
        <p:spPr>
          <a:xfrm>
            <a:off x="2177664" y="963944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09" name="Abgerundetes Rechteck"/>
          <p:cNvSpPr/>
          <p:nvPr/>
        </p:nvSpPr>
        <p:spPr>
          <a:xfrm>
            <a:off x="15536095" y="5517207"/>
            <a:ext cx="5321458"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810" name="Auge"/>
          <p:cNvSpPr/>
          <p:nvPr/>
        </p:nvSpPr>
        <p:spPr>
          <a:xfrm>
            <a:off x="13105570" y="3845464"/>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11" name="Gehirn"/>
          <p:cNvSpPr/>
          <p:nvPr/>
        </p:nvSpPr>
        <p:spPr>
          <a:xfrm>
            <a:off x="17523880" y="5969506"/>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12" name="Füllfederhalter"/>
          <p:cNvSpPr/>
          <p:nvPr/>
        </p:nvSpPr>
        <p:spPr>
          <a:xfrm>
            <a:off x="19752154" y="5998778"/>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13" name="Linien"/>
          <p:cNvSpPr/>
          <p:nvPr/>
        </p:nvSpPr>
        <p:spPr>
          <a:xfrm flipV="1">
            <a:off x="17217170" y="5904586"/>
            <a:ext cx="1" cy="1362054"/>
          </a:xfrm>
          <a:prstGeom prst="line">
            <a:avLst/>
          </a:prstGeom>
          <a:ln w="63500">
            <a:solidFill>
              <a:srgbClr val="000000"/>
            </a:solidFill>
            <a:miter lim="400000"/>
          </a:ln>
        </p:spPr>
        <p:txBody>
          <a:bodyPr lIns="50800" tIns="50800" rIns="50800" bIns="50800" anchor="ctr"/>
          <a:lstStyle/>
          <a:p>
            <a:pPr/>
          </a:p>
        </p:txBody>
      </p:sp>
      <p:sp>
        <p:nvSpPr>
          <p:cNvPr id="814" name="Linien"/>
          <p:cNvSpPr/>
          <p:nvPr/>
        </p:nvSpPr>
        <p:spPr>
          <a:xfrm flipV="1">
            <a:off x="19243367" y="5904586"/>
            <a:ext cx="1" cy="1362054"/>
          </a:xfrm>
          <a:prstGeom prst="line">
            <a:avLst/>
          </a:prstGeom>
          <a:ln w="63500">
            <a:solidFill>
              <a:srgbClr val="000000"/>
            </a:solidFill>
            <a:miter lim="400000"/>
          </a:ln>
        </p:spPr>
        <p:txBody>
          <a:bodyPr lIns="50800" tIns="50800" rIns="50800" bIns="50800" anchor="ctr"/>
          <a:lstStyle/>
          <a:p>
            <a:pPr/>
          </a:p>
        </p:txBody>
      </p:sp>
      <p:sp>
        <p:nvSpPr>
          <p:cNvPr id="815" name="Männlich"/>
          <p:cNvSpPr/>
          <p:nvPr/>
        </p:nvSpPr>
        <p:spPr>
          <a:xfrm>
            <a:off x="15244534" y="4800093"/>
            <a:ext cx="567192"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16" name="Linien"/>
          <p:cNvSpPr/>
          <p:nvPr/>
        </p:nvSpPr>
        <p:spPr>
          <a:xfrm>
            <a:off x="21203183" y="6585612"/>
            <a:ext cx="938691"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17" name="John"/>
          <p:cNvSpPr txBox="1"/>
          <p:nvPr/>
        </p:nvSpPr>
        <p:spPr>
          <a:xfrm>
            <a:off x="16054027" y="4963223"/>
            <a:ext cx="149626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818" name="Geöffnetes Buch"/>
          <p:cNvSpPr/>
          <p:nvPr/>
        </p:nvSpPr>
        <p:spPr>
          <a:xfrm>
            <a:off x="10345861" y="2633410"/>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19" name="Geöffnetes Buch"/>
          <p:cNvSpPr/>
          <p:nvPr/>
        </p:nvSpPr>
        <p:spPr>
          <a:xfrm>
            <a:off x="10375331" y="5836476"/>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20" name="Geöffnetes Buch"/>
          <p:cNvSpPr/>
          <p:nvPr/>
        </p:nvSpPr>
        <p:spPr>
          <a:xfrm>
            <a:off x="10375331" y="9029795"/>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21" name="Geöffnetes Buch"/>
          <p:cNvSpPr/>
          <p:nvPr/>
        </p:nvSpPr>
        <p:spPr>
          <a:xfrm>
            <a:off x="22487504" y="5910633"/>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22" name="Linien"/>
          <p:cNvSpPr/>
          <p:nvPr/>
        </p:nvSpPr>
        <p:spPr>
          <a:xfrm>
            <a:off x="12076480" y="3422684"/>
            <a:ext cx="2580487" cy="2337924"/>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23" name="Linien"/>
          <p:cNvSpPr/>
          <p:nvPr/>
        </p:nvSpPr>
        <p:spPr>
          <a:xfrm>
            <a:off x="12057759" y="6444097"/>
            <a:ext cx="2604177"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24" name="Linien"/>
          <p:cNvSpPr/>
          <p:nvPr/>
        </p:nvSpPr>
        <p:spPr>
          <a:xfrm flipV="1">
            <a:off x="16391320" y="7333886"/>
            <a:ext cx="1" cy="1362054"/>
          </a:xfrm>
          <a:prstGeom prst="line">
            <a:avLst/>
          </a:prstGeom>
          <a:ln w="63500">
            <a:solidFill>
              <a:srgbClr val="000000"/>
            </a:solidFill>
            <a:miter lim="400000"/>
            <a:tailEnd type="triangle"/>
          </a:ln>
        </p:spPr>
        <p:txBody>
          <a:bodyPr lIns="50800" tIns="50800" rIns="50800" bIns="50800" anchor="ctr"/>
          <a:lstStyle/>
          <a:p>
            <a:pPr/>
          </a:p>
        </p:txBody>
      </p:sp>
      <p:sp>
        <p:nvSpPr>
          <p:cNvPr id="825" name="Linien"/>
          <p:cNvSpPr/>
          <p:nvPr/>
        </p:nvSpPr>
        <p:spPr>
          <a:xfrm flipH="1">
            <a:off x="16391317" y="8667849"/>
            <a:ext cx="1770623" cy="1787"/>
          </a:xfrm>
          <a:prstGeom prst="line">
            <a:avLst/>
          </a:prstGeom>
          <a:ln w="63500">
            <a:solidFill>
              <a:srgbClr val="000000"/>
            </a:solidFill>
            <a:miter lim="400000"/>
          </a:ln>
        </p:spPr>
        <p:txBody>
          <a:bodyPr lIns="50800" tIns="50800" rIns="50800" bIns="50800" anchor="ctr"/>
          <a:lstStyle/>
          <a:p>
            <a:pPr/>
          </a:p>
        </p:txBody>
      </p:sp>
      <p:sp>
        <p:nvSpPr>
          <p:cNvPr id="826" name="Linien"/>
          <p:cNvSpPr/>
          <p:nvPr/>
        </p:nvSpPr>
        <p:spPr>
          <a:xfrm flipV="1">
            <a:off x="18140810" y="7437890"/>
            <a:ext cx="1" cy="1269326"/>
          </a:xfrm>
          <a:prstGeom prst="line">
            <a:avLst/>
          </a:prstGeom>
          <a:ln w="63500">
            <a:solidFill>
              <a:srgbClr val="000000"/>
            </a:solidFill>
            <a:miter lim="400000"/>
          </a:ln>
        </p:spPr>
        <p:txBody>
          <a:bodyPr lIns="50800" tIns="50800" rIns="50800" bIns="50800" anchor="ctr"/>
          <a:lstStyle/>
          <a:p>
            <a:pPr/>
          </a:p>
        </p:txBody>
      </p:sp>
      <p:sp>
        <p:nvSpPr>
          <p:cNvPr id="827" name="Linien"/>
          <p:cNvSpPr/>
          <p:nvPr/>
        </p:nvSpPr>
        <p:spPr>
          <a:xfrm flipV="1">
            <a:off x="11911033" y="7119889"/>
            <a:ext cx="2727822" cy="2290039"/>
          </a:xfrm>
          <a:prstGeom prst="line">
            <a:avLst/>
          </a:prstGeom>
          <a:ln w="63500" cap="rnd">
            <a:solidFill>
              <a:schemeClr val="accent3">
                <a:hueOff val="914338"/>
                <a:satOff val="31515"/>
                <a:lumOff val="-30790"/>
              </a:schemeClr>
            </a:solidFill>
            <a:custDash>
              <a:ds d="100000" sp="200000"/>
            </a:custDash>
            <a:tailEnd type="triangle"/>
          </a:ln>
        </p:spPr>
        <p:txBody>
          <a:bodyPr lIns="50800" tIns="50800" rIns="50800" bIns="50800" anchor="ctr"/>
          <a:lstStyle/>
          <a:p>
            <a:pPr/>
          </a:p>
        </p:txBody>
      </p:sp>
      <p:sp>
        <p:nvSpPr>
          <p:cNvPr id="828" name="4. Mitigating overreliance on trusted sources"/>
          <p:cNvSpPr txBox="1"/>
          <p:nvPr/>
        </p:nvSpPr>
        <p:spPr>
          <a:xfrm>
            <a:off x="273151" y="261098"/>
            <a:ext cx="1332799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4. </a:t>
            </a:r>
            <a:r>
              <a:rPr>
                <a:solidFill>
                  <a:schemeClr val="accent1"/>
                </a:solidFill>
              </a:rPr>
              <a:t>Mitigating overreliance</a:t>
            </a:r>
            <a:r>
              <a:t> on </a:t>
            </a:r>
            <a:r>
              <a:rPr>
                <a:solidFill>
                  <a:schemeClr val="accent1"/>
                </a:solidFill>
              </a:rPr>
              <a:t>trusted sources</a:t>
            </a:r>
          </a:p>
        </p:txBody>
      </p:sp>
      <p:sp>
        <p:nvSpPr>
          <p:cNvPr id="829" name="Instead of ignoring opposing information from untrusted sources, try to verify them"/>
          <p:cNvSpPr txBox="1"/>
          <p:nvPr/>
        </p:nvSpPr>
        <p:spPr>
          <a:xfrm>
            <a:off x="12600968" y="9693655"/>
            <a:ext cx="10478273" cy="2448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a:solidFill>
                  <a:schemeClr val="accent1"/>
                </a:solidFill>
              </a:rPr>
              <a:t>Instead of ignoring</a:t>
            </a:r>
            <a:r>
              <a:t> opposing information from </a:t>
            </a:r>
            <a:r>
              <a:rPr>
                <a:solidFill>
                  <a:schemeClr val="accent1"/>
                </a:solidFill>
              </a:rPr>
              <a:t>untrusted sources</a:t>
            </a:r>
            <a:r>
              <a:t>, try to </a:t>
            </a:r>
            <a:r>
              <a:rPr>
                <a:solidFill>
                  <a:schemeClr val="accent1"/>
                </a:solidFill>
              </a:rPr>
              <a:t>verify </a:t>
            </a:r>
            <a:r>
              <a:t>them</a:t>
            </a:r>
          </a:p>
        </p:txBody>
      </p:sp>
      <p:sp>
        <p:nvSpPr>
          <p:cNvPr id="830" name="Feedback loop"/>
          <p:cNvSpPr txBox="1"/>
          <p:nvPr/>
        </p:nvSpPr>
        <p:spPr>
          <a:xfrm>
            <a:off x="15883645" y="8882843"/>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
        <p:nvSpPr>
          <p:cNvPr id="831" name="Auge"/>
          <p:cNvSpPr/>
          <p:nvPr/>
        </p:nvSpPr>
        <p:spPr>
          <a:xfrm>
            <a:off x="13195656" y="8318144"/>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32" name="Auge"/>
          <p:cNvSpPr/>
          <p:nvPr/>
        </p:nvSpPr>
        <p:spPr>
          <a:xfrm>
            <a:off x="15702463" y="6270683"/>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33" name="Linien"/>
          <p:cNvSpPr/>
          <p:nvPr/>
        </p:nvSpPr>
        <p:spPr>
          <a:xfrm flipV="1">
            <a:off x="13799655" y="7263406"/>
            <a:ext cx="1" cy="927451"/>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834" name="Linien"/>
          <p:cNvSpPr/>
          <p:nvPr/>
        </p:nvSpPr>
        <p:spPr>
          <a:xfrm flipH="1" flipV="1">
            <a:off x="13263698" y="7626956"/>
            <a:ext cx="1255474" cy="351666"/>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8" name="Abgerundetes Rechteck"/>
          <p:cNvSpPr/>
          <p:nvPr/>
        </p:nvSpPr>
        <p:spPr>
          <a:xfrm>
            <a:off x="3258691" y="2248812"/>
            <a:ext cx="5321458"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839" name="Suchen"/>
          <p:cNvSpPr/>
          <p:nvPr/>
        </p:nvSpPr>
        <p:spPr>
          <a:xfrm>
            <a:off x="3625290" y="2744865"/>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40" name="Gehirn"/>
          <p:cNvSpPr/>
          <p:nvPr/>
        </p:nvSpPr>
        <p:spPr>
          <a:xfrm>
            <a:off x="5246475" y="2701110"/>
            <a:ext cx="1412778"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41" name="Füllfederhalter"/>
          <p:cNvSpPr/>
          <p:nvPr/>
        </p:nvSpPr>
        <p:spPr>
          <a:xfrm>
            <a:off x="7474748" y="2730382"/>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842" name="Linien"/>
          <p:cNvSpPr/>
          <p:nvPr/>
        </p:nvSpPr>
        <p:spPr>
          <a:xfrm flipV="1">
            <a:off x="4939766" y="2636190"/>
            <a:ext cx="1" cy="1362054"/>
          </a:xfrm>
          <a:prstGeom prst="line">
            <a:avLst/>
          </a:prstGeom>
          <a:ln w="63500">
            <a:solidFill>
              <a:srgbClr val="000000"/>
            </a:solidFill>
            <a:miter lim="400000"/>
          </a:ln>
        </p:spPr>
        <p:txBody>
          <a:bodyPr lIns="50800" tIns="50800" rIns="50800" bIns="50800" anchor="ctr"/>
          <a:lstStyle/>
          <a:p>
            <a:pPr/>
          </a:p>
        </p:txBody>
      </p:sp>
      <p:sp>
        <p:nvSpPr>
          <p:cNvPr id="843" name="Linien"/>
          <p:cNvSpPr/>
          <p:nvPr/>
        </p:nvSpPr>
        <p:spPr>
          <a:xfrm flipV="1">
            <a:off x="6965962" y="2636190"/>
            <a:ext cx="1" cy="1362054"/>
          </a:xfrm>
          <a:prstGeom prst="line">
            <a:avLst/>
          </a:prstGeom>
          <a:ln w="63500">
            <a:solidFill>
              <a:srgbClr val="000000"/>
            </a:solidFill>
            <a:miter lim="400000"/>
          </a:ln>
        </p:spPr>
        <p:txBody>
          <a:bodyPr lIns="50800" tIns="50800" rIns="50800" bIns="50800" anchor="ctr"/>
          <a:lstStyle/>
          <a:p>
            <a:pPr/>
          </a:p>
        </p:txBody>
      </p:sp>
      <p:sp>
        <p:nvSpPr>
          <p:cNvPr id="844" name="Weiblich"/>
          <p:cNvSpPr/>
          <p:nvPr/>
        </p:nvSpPr>
        <p:spPr>
          <a:xfrm>
            <a:off x="2893789" y="1461342"/>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45" name="Mia"/>
          <p:cNvSpPr txBox="1"/>
          <p:nvPr/>
        </p:nvSpPr>
        <p:spPr>
          <a:xfrm>
            <a:off x="3714288" y="1685079"/>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846" name="Linien"/>
          <p:cNvSpPr/>
          <p:nvPr/>
        </p:nvSpPr>
        <p:spPr>
          <a:xfrm>
            <a:off x="9137984" y="3243060"/>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47" name="Abgerundetes Rechteck"/>
          <p:cNvSpPr/>
          <p:nvPr/>
        </p:nvSpPr>
        <p:spPr>
          <a:xfrm>
            <a:off x="3228519" y="5451878"/>
            <a:ext cx="5321459"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848" name="Suchen"/>
          <p:cNvSpPr/>
          <p:nvPr/>
        </p:nvSpPr>
        <p:spPr>
          <a:xfrm>
            <a:off x="3595118" y="5947931"/>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49" name="Gehirn"/>
          <p:cNvSpPr/>
          <p:nvPr/>
        </p:nvSpPr>
        <p:spPr>
          <a:xfrm>
            <a:off x="5216303" y="5904177"/>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50" name="Füllfederhalter"/>
          <p:cNvSpPr/>
          <p:nvPr/>
        </p:nvSpPr>
        <p:spPr>
          <a:xfrm>
            <a:off x="7444577" y="5933449"/>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51" name="Linien"/>
          <p:cNvSpPr/>
          <p:nvPr/>
        </p:nvSpPr>
        <p:spPr>
          <a:xfrm flipV="1">
            <a:off x="4909595" y="5839256"/>
            <a:ext cx="1" cy="1362054"/>
          </a:xfrm>
          <a:prstGeom prst="line">
            <a:avLst/>
          </a:prstGeom>
          <a:ln w="63500">
            <a:solidFill>
              <a:srgbClr val="000000"/>
            </a:solidFill>
            <a:miter lim="400000"/>
          </a:ln>
        </p:spPr>
        <p:txBody>
          <a:bodyPr lIns="50800" tIns="50800" rIns="50800" bIns="50800" anchor="ctr"/>
          <a:lstStyle/>
          <a:p>
            <a:pPr/>
          </a:p>
        </p:txBody>
      </p:sp>
      <p:sp>
        <p:nvSpPr>
          <p:cNvPr id="852" name="Linien"/>
          <p:cNvSpPr/>
          <p:nvPr/>
        </p:nvSpPr>
        <p:spPr>
          <a:xfrm flipV="1">
            <a:off x="6935790" y="5839256"/>
            <a:ext cx="1" cy="1362054"/>
          </a:xfrm>
          <a:prstGeom prst="line">
            <a:avLst/>
          </a:prstGeom>
          <a:ln w="63500">
            <a:solidFill>
              <a:srgbClr val="000000"/>
            </a:solidFill>
            <a:miter lim="400000"/>
          </a:ln>
        </p:spPr>
        <p:txBody>
          <a:bodyPr lIns="50800" tIns="50800" rIns="50800" bIns="50800" anchor="ctr"/>
          <a:lstStyle/>
          <a:p>
            <a:pPr/>
          </a:p>
        </p:txBody>
      </p:sp>
      <p:sp>
        <p:nvSpPr>
          <p:cNvPr id="853" name="Weiblich"/>
          <p:cNvSpPr/>
          <p:nvPr/>
        </p:nvSpPr>
        <p:spPr>
          <a:xfrm>
            <a:off x="2863617" y="4664409"/>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54" name="Sandra"/>
          <p:cNvSpPr txBox="1"/>
          <p:nvPr/>
        </p:nvSpPr>
        <p:spPr>
          <a:xfrm>
            <a:off x="3684116" y="4888146"/>
            <a:ext cx="20638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Sandra</a:t>
            </a:r>
          </a:p>
        </p:txBody>
      </p:sp>
      <p:sp>
        <p:nvSpPr>
          <p:cNvPr id="855" name="Linien"/>
          <p:cNvSpPr/>
          <p:nvPr/>
        </p:nvSpPr>
        <p:spPr>
          <a:xfrm>
            <a:off x="9107813" y="6446127"/>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56" name="Abgerundetes Rechteck"/>
          <p:cNvSpPr/>
          <p:nvPr/>
        </p:nvSpPr>
        <p:spPr>
          <a:xfrm>
            <a:off x="3288160" y="8654944"/>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857" name="Suchen"/>
          <p:cNvSpPr/>
          <p:nvPr/>
        </p:nvSpPr>
        <p:spPr>
          <a:xfrm>
            <a:off x="3654759" y="9150998"/>
            <a:ext cx="960033"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58" name="Gehirn"/>
          <p:cNvSpPr/>
          <p:nvPr/>
        </p:nvSpPr>
        <p:spPr>
          <a:xfrm>
            <a:off x="5275944" y="9107243"/>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59" name="Füllfederhalter"/>
          <p:cNvSpPr/>
          <p:nvPr/>
        </p:nvSpPr>
        <p:spPr>
          <a:xfrm>
            <a:off x="7504217" y="9136515"/>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60" name="Linien"/>
          <p:cNvSpPr/>
          <p:nvPr/>
        </p:nvSpPr>
        <p:spPr>
          <a:xfrm flipV="1">
            <a:off x="4969236" y="9042323"/>
            <a:ext cx="1" cy="1362054"/>
          </a:xfrm>
          <a:prstGeom prst="line">
            <a:avLst/>
          </a:prstGeom>
          <a:ln w="63500">
            <a:solidFill>
              <a:srgbClr val="000000"/>
            </a:solidFill>
            <a:miter lim="400000"/>
          </a:ln>
        </p:spPr>
        <p:txBody>
          <a:bodyPr lIns="50800" tIns="50800" rIns="50800" bIns="50800" anchor="ctr"/>
          <a:lstStyle/>
          <a:p>
            <a:pPr/>
          </a:p>
        </p:txBody>
      </p:sp>
      <p:sp>
        <p:nvSpPr>
          <p:cNvPr id="861" name="Linien"/>
          <p:cNvSpPr/>
          <p:nvPr/>
        </p:nvSpPr>
        <p:spPr>
          <a:xfrm flipV="1">
            <a:off x="6995431" y="9042323"/>
            <a:ext cx="1" cy="1362054"/>
          </a:xfrm>
          <a:prstGeom prst="line">
            <a:avLst/>
          </a:prstGeom>
          <a:ln w="63500">
            <a:solidFill>
              <a:srgbClr val="000000"/>
            </a:solidFill>
            <a:miter lim="400000"/>
          </a:ln>
        </p:spPr>
        <p:txBody>
          <a:bodyPr lIns="50800" tIns="50800" rIns="50800" bIns="50800" anchor="ctr"/>
          <a:lstStyle/>
          <a:p>
            <a:pPr/>
          </a:p>
        </p:txBody>
      </p:sp>
      <p:sp>
        <p:nvSpPr>
          <p:cNvPr id="862" name="Weiblich"/>
          <p:cNvSpPr/>
          <p:nvPr/>
        </p:nvSpPr>
        <p:spPr>
          <a:xfrm>
            <a:off x="2923258" y="7867475"/>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63" name="Tanja"/>
          <p:cNvSpPr txBox="1"/>
          <p:nvPr/>
        </p:nvSpPr>
        <p:spPr>
          <a:xfrm>
            <a:off x="3743757" y="8091212"/>
            <a:ext cx="156149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864" name="Linien"/>
          <p:cNvSpPr/>
          <p:nvPr/>
        </p:nvSpPr>
        <p:spPr>
          <a:xfrm>
            <a:off x="9167454" y="9649193"/>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65" name="Globus – Europa"/>
          <p:cNvSpPr/>
          <p:nvPr/>
        </p:nvSpPr>
        <p:spPr>
          <a:xfrm>
            <a:off x="609726" y="2608398"/>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66" name="Linien"/>
          <p:cNvSpPr/>
          <p:nvPr/>
        </p:nvSpPr>
        <p:spPr>
          <a:xfrm>
            <a:off x="2148194" y="323331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67" name="Globus – Europa"/>
          <p:cNvSpPr/>
          <p:nvPr/>
        </p:nvSpPr>
        <p:spPr>
          <a:xfrm>
            <a:off x="579555" y="5885621"/>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68" name="Linien"/>
          <p:cNvSpPr/>
          <p:nvPr/>
        </p:nvSpPr>
        <p:spPr>
          <a:xfrm>
            <a:off x="2118023" y="651053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69" name="Globus – Europa"/>
          <p:cNvSpPr/>
          <p:nvPr/>
        </p:nvSpPr>
        <p:spPr>
          <a:xfrm>
            <a:off x="639196" y="901453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70" name="Linien"/>
          <p:cNvSpPr/>
          <p:nvPr/>
        </p:nvSpPr>
        <p:spPr>
          <a:xfrm>
            <a:off x="2177664" y="963944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71" name="Abgerundetes Rechteck"/>
          <p:cNvSpPr/>
          <p:nvPr/>
        </p:nvSpPr>
        <p:spPr>
          <a:xfrm>
            <a:off x="15536095" y="5517207"/>
            <a:ext cx="5321458"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872" name="Auge"/>
          <p:cNvSpPr/>
          <p:nvPr/>
        </p:nvSpPr>
        <p:spPr>
          <a:xfrm>
            <a:off x="15702463" y="6270683"/>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73" name="Gehirn"/>
          <p:cNvSpPr/>
          <p:nvPr/>
        </p:nvSpPr>
        <p:spPr>
          <a:xfrm>
            <a:off x="17523880" y="5969506"/>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74" name="Füllfederhalter"/>
          <p:cNvSpPr/>
          <p:nvPr/>
        </p:nvSpPr>
        <p:spPr>
          <a:xfrm>
            <a:off x="19752154" y="5998778"/>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75" name="Linien"/>
          <p:cNvSpPr/>
          <p:nvPr/>
        </p:nvSpPr>
        <p:spPr>
          <a:xfrm flipV="1">
            <a:off x="17217170" y="5904586"/>
            <a:ext cx="1" cy="1362054"/>
          </a:xfrm>
          <a:prstGeom prst="line">
            <a:avLst/>
          </a:prstGeom>
          <a:ln w="63500">
            <a:solidFill>
              <a:srgbClr val="000000"/>
            </a:solidFill>
            <a:miter lim="400000"/>
          </a:ln>
        </p:spPr>
        <p:txBody>
          <a:bodyPr lIns="50800" tIns="50800" rIns="50800" bIns="50800" anchor="ctr"/>
          <a:lstStyle/>
          <a:p>
            <a:pPr/>
          </a:p>
        </p:txBody>
      </p:sp>
      <p:sp>
        <p:nvSpPr>
          <p:cNvPr id="876" name="Linien"/>
          <p:cNvSpPr/>
          <p:nvPr/>
        </p:nvSpPr>
        <p:spPr>
          <a:xfrm flipV="1">
            <a:off x="19243367" y="5904586"/>
            <a:ext cx="1" cy="1362054"/>
          </a:xfrm>
          <a:prstGeom prst="line">
            <a:avLst/>
          </a:prstGeom>
          <a:ln w="63500">
            <a:solidFill>
              <a:srgbClr val="000000"/>
            </a:solidFill>
            <a:miter lim="400000"/>
          </a:ln>
        </p:spPr>
        <p:txBody>
          <a:bodyPr lIns="50800" tIns="50800" rIns="50800" bIns="50800" anchor="ctr"/>
          <a:lstStyle/>
          <a:p>
            <a:pPr/>
          </a:p>
        </p:txBody>
      </p:sp>
      <p:sp>
        <p:nvSpPr>
          <p:cNvPr id="877" name="Männlich"/>
          <p:cNvSpPr/>
          <p:nvPr/>
        </p:nvSpPr>
        <p:spPr>
          <a:xfrm>
            <a:off x="15244534" y="4800093"/>
            <a:ext cx="567192"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78" name="Linien"/>
          <p:cNvSpPr/>
          <p:nvPr/>
        </p:nvSpPr>
        <p:spPr>
          <a:xfrm>
            <a:off x="21203183" y="6585612"/>
            <a:ext cx="938691"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879" name="John"/>
          <p:cNvSpPr txBox="1"/>
          <p:nvPr/>
        </p:nvSpPr>
        <p:spPr>
          <a:xfrm>
            <a:off x="16054027" y="4963223"/>
            <a:ext cx="149626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880" name="Geöffnetes Buch"/>
          <p:cNvSpPr/>
          <p:nvPr/>
        </p:nvSpPr>
        <p:spPr>
          <a:xfrm>
            <a:off x="10345861" y="2633410"/>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81" name="Geöffnetes Buch"/>
          <p:cNvSpPr/>
          <p:nvPr/>
        </p:nvSpPr>
        <p:spPr>
          <a:xfrm>
            <a:off x="10375331" y="5836476"/>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82" name="Geöffnetes Buch"/>
          <p:cNvSpPr/>
          <p:nvPr/>
        </p:nvSpPr>
        <p:spPr>
          <a:xfrm>
            <a:off x="10375331" y="9029795"/>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83" name="Geöffnetes Buch"/>
          <p:cNvSpPr/>
          <p:nvPr/>
        </p:nvSpPr>
        <p:spPr>
          <a:xfrm>
            <a:off x="22487504" y="5910633"/>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884" name="Linien"/>
          <p:cNvSpPr/>
          <p:nvPr/>
        </p:nvSpPr>
        <p:spPr>
          <a:xfrm>
            <a:off x="12057759" y="6444097"/>
            <a:ext cx="2604177"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885" name="Linien"/>
          <p:cNvSpPr/>
          <p:nvPr/>
        </p:nvSpPr>
        <p:spPr>
          <a:xfrm flipV="1">
            <a:off x="16391320" y="7333886"/>
            <a:ext cx="1" cy="1362054"/>
          </a:xfrm>
          <a:prstGeom prst="line">
            <a:avLst/>
          </a:prstGeom>
          <a:ln w="63500">
            <a:solidFill>
              <a:srgbClr val="000000"/>
            </a:solidFill>
            <a:miter lim="400000"/>
            <a:tailEnd type="triangle"/>
          </a:ln>
        </p:spPr>
        <p:txBody>
          <a:bodyPr lIns="50800" tIns="50800" rIns="50800" bIns="50800" anchor="ctr"/>
          <a:lstStyle/>
          <a:p>
            <a:pPr/>
          </a:p>
        </p:txBody>
      </p:sp>
      <p:sp>
        <p:nvSpPr>
          <p:cNvPr id="886" name="Linien"/>
          <p:cNvSpPr/>
          <p:nvPr/>
        </p:nvSpPr>
        <p:spPr>
          <a:xfrm flipH="1">
            <a:off x="16391317" y="8667849"/>
            <a:ext cx="1770623" cy="1787"/>
          </a:xfrm>
          <a:prstGeom prst="line">
            <a:avLst/>
          </a:prstGeom>
          <a:ln w="63500">
            <a:solidFill>
              <a:srgbClr val="000000"/>
            </a:solidFill>
            <a:miter lim="400000"/>
          </a:ln>
        </p:spPr>
        <p:txBody>
          <a:bodyPr lIns="50800" tIns="50800" rIns="50800" bIns="50800" anchor="ctr"/>
          <a:lstStyle/>
          <a:p>
            <a:pPr/>
          </a:p>
        </p:txBody>
      </p:sp>
      <p:sp>
        <p:nvSpPr>
          <p:cNvPr id="887" name="Linien"/>
          <p:cNvSpPr/>
          <p:nvPr/>
        </p:nvSpPr>
        <p:spPr>
          <a:xfrm flipV="1">
            <a:off x="18140810" y="7437890"/>
            <a:ext cx="1" cy="1269326"/>
          </a:xfrm>
          <a:prstGeom prst="line">
            <a:avLst/>
          </a:prstGeom>
          <a:ln w="63500">
            <a:solidFill>
              <a:srgbClr val="000000"/>
            </a:solidFill>
            <a:miter lim="400000"/>
          </a:ln>
        </p:spPr>
        <p:txBody>
          <a:bodyPr lIns="50800" tIns="50800" rIns="50800" bIns="50800" anchor="ctr"/>
          <a:lstStyle/>
          <a:p>
            <a:pPr/>
          </a:p>
        </p:txBody>
      </p:sp>
      <p:sp>
        <p:nvSpPr>
          <p:cNvPr id="888" name="Linien"/>
          <p:cNvSpPr/>
          <p:nvPr/>
        </p:nvSpPr>
        <p:spPr>
          <a:xfrm flipV="1">
            <a:off x="11911033" y="7119889"/>
            <a:ext cx="2727822" cy="2290039"/>
          </a:xfrm>
          <a:prstGeom prst="line">
            <a:avLst/>
          </a:prstGeom>
          <a:ln w="63500" cap="rnd">
            <a:solidFill>
              <a:schemeClr val="accent3">
                <a:hueOff val="914338"/>
                <a:satOff val="31515"/>
                <a:lumOff val="-30790"/>
              </a:schemeClr>
            </a:solidFill>
            <a:custDash>
              <a:ds d="100000" sp="200000"/>
            </a:custDash>
            <a:tailEnd type="triangle"/>
          </a:ln>
        </p:spPr>
        <p:txBody>
          <a:bodyPr lIns="50800" tIns="50800" rIns="50800" bIns="50800" anchor="ctr"/>
          <a:lstStyle/>
          <a:p>
            <a:pPr/>
          </a:p>
        </p:txBody>
      </p:sp>
      <p:sp>
        <p:nvSpPr>
          <p:cNvPr id="889" name="5. The bandwagon effect"/>
          <p:cNvSpPr txBox="1"/>
          <p:nvPr/>
        </p:nvSpPr>
        <p:spPr>
          <a:xfrm>
            <a:off x="273151" y="261098"/>
            <a:ext cx="744474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5. The </a:t>
            </a:r>
            <a:r>
              <a:rPr>
                <a:solidFill>
                  <a:schemeClr val="accent1"/>
                </a:solidFill>
              </a:rPr>
              <a:t>bandwagon effect</a:t>
            </a:r>
          </a:p>
        </p:txBody>
      </p:sp>
      <p:sp>
        <p:nvSpPr>
          <p:cNvPr id="890" name="The bandwagon effect can lead to echo chambers and polarization…"/>
          <p:cNvSpPr txBox="1"/>
          <p:nvPr/>
        </p:nvSpPr>
        <p:spPr>
          <a:xfrm>
            <a:off x="12901674" y="10285425"/>
            <a:ext cx="10478273" cy="3020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600" indent="-609600">
              <a:buSzPct val="40000"/>
              <a:buBlip>
                <a:blip r:embed="rId3"/>
              </a:buBlip>
            </a:pPr>
            <a:r>
              <a:t>The </a:t>
            </a:r>
            <a:r>
              <a:rPr>
                <a:solidFill>
                  <a:schemeClr val="accent1"/>
                </a:solidFill>
              </a:rPr>
              <a:t>bandwagon effect</a:t>
            </a:r>
            <a:r>
              <a:t> can lead to </a:t>
            </a:r>
            <a:r>
              <a:rPr>
                <a:solidFill>
                  <a:schemeClr val="accent1"/>
                </a:solidFill>
              </a:rPr>
              <a:t>echo chambers</a:t>
            </a:r>
            <a:r>
              <a:t> and </a:t>
            </a:r>
            <a:r>
              <a:rPr>
                <a:solidFill>
                  <a:schemeClr val="accent1"/>
                </a:solidFill>
              </a:rPr>
              <a:t>polarization</a:t>
            </a:r>
            <a:endParaRPr>
              <a:solidFill>
                <a:schemeClr val="accent1"/>
              </a:solidFill>
            </a:endParaRPr>
          </a:p>
          <a:p>
            <a:pPr marL="609600" indent="-609600">
              <a:buSzPct val="40000"/>
              <a:buBlip>
                <a:blip r:embed="rId3"/>
              </a:buBlip>
            </a:pPr>
            <a:r>
              <a:rPr>
                <a:solidFill>
                  <a:schemeClr val="accent1"/>
                </a:solidFill>
              </a:rPr>
              <a:t>New ideas </a:t>
            </a:r>
            <a:r>
              <a:t>are easily</a:t>
            </a:r>
            <a:r>
              <a:rPr>
                <a:solidFill>
                  <a:schemeClr val="accent1"/>
                </a:solidFill>
              </a:rPr>
              <a:t> overlooked</a:t>
            </a:r>
          </a:p>
        </p:txBody>
      </p:sp>
      <p:sp>
        <p:nvSpPr>
          <p:cNvPr id="891" name="Our perception filter favors information that comes from people we believe will win"/>
          <p:cNvSpPr txBox="1"/>
          <p:nvPr/>
        </p:nvSpPr>
        <p:spPr>
          <a:xfrm>
            <a:off x="13647721" y="1362499"/>
            <a:ext cx="10478274" cy="2448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Our perception filter favors information that comes from people we </a:t>
            </a:r>
            <a:r>
              <a:rPr>
                <a:solidFill>
                  <a:schemeClr val="accent1"/>
                </a:solidFill>
              </a:rPr>
              <a:t>believe will win</a:t>
            </a:r>
          </a:p>
        </p:txBody>
      </p:sp>
      <p:sp>
        <p:nvSpPr>
          <p:cNvPr id="892" name="Linien"/>
          <p:cNvSpPr/>
          <p:nvPr/>
        </p:nvSpPr>
        <p:spPr>
          <a:xfrm flipV="1">
            <a:off x="13252493" y="7913006"/>
            <a:ext cx="1" cy="927451"/>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893" name="Linien"/>
          <p:cNvSpPr/>
          <p:nvPr/>
        </p:nvSpPr>
        <p:spPr>
          <a:xfrm flipH="1" flipV="1">
            <a:off x="12624756" y="8200898"/>
            <a:ext cx="1255475" cy="351667"/>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894" name="Feedback loop"/>
          <p:cNvSpPr txBox="1"/>
          <p:nvPr/>
        </p:nvSpPr>
        <p:spPr>
          <a:xfrm>
            <a:off x="15883645" y="8882843"/>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
        <p:nvSpPr>
          <p:cNvPr id="895" name="Linien"/>
          <p:cNvSpPr/>
          <p:nvPr/>
        </p:nvSpPr>
        <p:spPr>
          <a:xfrm>
            <a:off x="11949574" y="3422684"/>
            <a:ext cx="2627290" cy="2338380"/>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9" name="Abgerundetes Rechteck"/>
          <p:cNvSpPr/>
          <p:nvPr/>
        </p:nvSpPr>
        <p:spPr>
          <a:xfrm>
            <a:off x="3258691" y="2248812"/>
            <a:ext cx="5321458"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00" name="Suchen"/>
          <p:cNvSpPr/>
          <p:nvPr/>
        </p:nvSpPr>
        <p:spPr>
          <a:xfrm>
            <a:off x="3625290" y="2744865"/>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01" name="Gehirn"/>
          <p:cNvSpPr/>
          <p:nvPr/>
        </p:nvSpPr>
        <p:spPr>
          <a:xfrm>
            <a:off x="5246475" y="2701110"/>
            <a:ext cx="1412778"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02" name="Füllfederhalter"/>
          <p:cNvSpPr/>
          <p:nvPr/>
        </p:nvSpPr>
        <p:spPr>
          <a:xfrm>
            <a:off x="7474748" y="2730382"/>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03" name="Linien"/>
          <p:cNvSpPr/>
          <p:nvPr/>
        </p:nvSpPr>
        <p:spPr>
          <a:xfrm flipV="1">
            <a:off x="4939766" y="2636190"/>
            <a:ext cx="1" cy="1362054"/>
          </a:xfrm>
          <a:prstGeom prst="line">
            <a:avLst/>
          </a:prstGeom>
          <a:ln w="63500">
            <a:solidFill>
              <a:srgbClr val="000000"/>
            </a:solidFill>
            <a:miter lim="400000"/>
          </a:ln>
        </p:spPr>
        <p:txBody>
          <a:bodyPr lIns="50800" tIns="50800" rIns="50800" bIns="50800" anchor="ctr"/>
          <a:lstStyle/>
          <a:p>
            <a:pPr/>
          </a:p>
        </p:txBody>
      </p:sp>
      <p:sp>
        <p:nvSpPr>
          <p:cNvPr id="904" name="Linien"/>
          <p:cNvSpPr/>
          <p:nvPr/>
        </p:nvSpPr>
        <p:spPr>
          <a:xfrm flipV="1">
            <a:off x="6965962" y="2636190"/>
            <a:ext cx="1" cy="1362054"/>
          </a:xfrm>
          <a:prstGeom prst="line">
            <a:avLst/>
          </a:prstGeom>
          <a:ln w="63500">
            <a:solidFill>
              <a:srgbClr val="000000"/>
            </a:solidFill>
            <a:miter lim="400000"/>
          </a:ln>
        </p:spPr>
        <p:txBody>
          <a:bodyPr lIns="50800" tIns="50800" rIns="50800" bIns="50800" anchor="ctr"/>
          <a:lstStyle/>
          <a:p>
            <a:pPr/>
          </a:p>
        </p:txBody>
      </p:sp>
      <p:sp>
        <p:nvSpPr>
          <p:cNvPr id="905" name="Weiblich"/>
          <p:cNvSpPr/>
          <p:nvPr/>
        </p:nvSpPr>
        <p:spPr>
          <a:xfrm>
            <a:off x="2893789" y="1461342"/>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06" name="Mia"/>
          <p:cNvSpPr txBox="1"/>
          <p:nvPr/>
        </p:nvSpPr>
        <p:spPr>
          <a:xfrm>
            <a:off x="3714288" y="1685079"/>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907" name="Linien"/>
          <p:cNvSpPr/>
          <p:nvPr/>
        </p:nvSpPr>
        <p:spPr>
          <a:xfrm>
            <a:off x="9137984" y="3243060"/>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08" name="Abgerundetes Rechteck"/>
          <p:cNvSpPr/>
          <p:nvPr/>
        </p:nvSpPr>
        <p:spPr>
          <a:xfrm>
            <a:off x="3228519" y="5451878"/>
            <a:ext cx="5321459"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09" name="Suchen"/>
          <p:cNvSpPr/>
          <p:nvPr/>
        </p:nvSpPr>
        <p:spPr>
          <a:xfrm>
            <a:off x="3595118" y="5947931"/>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10" name="Gehirn"/>
          <p:cNvSpPr/>
          <p:nvPr/>
        </p:nvSpPr>
        <p:spPr>
          <a:xfrm>
            <a:off x="5216303" y="5904177"/>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11" name="Füllfederhalter"/>
          <p:cNvSpPr/>
          <p:nvPr/>
        </p:nvSpPr>
        <p:spPr>
          <a:xfrm>
            <a:off x="7444577" y="5933449"/>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12" name="Linien"/>
          <p:cNvSpPr/>
          <p:nvPr/>
        </p:nvSpPr>
        <p:spPr>
          <a:xfrm flipV="1">
            <a:off x="4909595" y="5839256"/>
            <a:ext cx="1" cy="1362054"/>
          </a:xfrm>
          <a:prstGeom prst="line">
            <a:avLst/>
          </a:prstGeom>
          <a:ln w="63500">
            <a:solidFill>
              <a:srgbClr val="000000"/>
            </a:solidFill>
            <a:miter lim="400000"/>
          </a:ln>
        </p:spPr>
        <p:txBody>
          <a:bodyPr lIns="50800" tIns="50800" rIns="50800" bIns="50800" anchor="ctr"/>
          <a:lstStyle/>
          <a:p>
            <a:pPr/>
          </a:p>
        </p:txBody>
      </p:sp>
      <p:sp>
        <p:nvSpPr>
          <p:cNvPr id="913" name="Linien"/>
          <p:cNvSpPr/>
          <p:nvPr/>
        </p:nvSpPr>
        <p:spPr>
          <a:xfrm flipV="1">
            <a:off x="6935790" y="5839256"/>
            <a:ext cx="1" cy="1362054"/>
          </a:xfrm>
          <a:prstGeom prst="line">
            <a:avLst/>
          </a:prstGeom>
          <a:ln w="63500">
            <a:solidFill>
              <a:srgbClr val="000000"/>
            </a:solidFill>
            <a:miter lim="400000"/>
          </a:ln>
        </p:spPr>
        <p:txBody>
          <a:bodyPr lIns="50800" tIns="50800" rIns="50800" bIns="50800" anchor="ctr"/>
          <a:lstStyle/>
          <a:p>
            <a:pPr/>
          </a:p>
        </p:txBody>
      </p:sp>
      <p:sp>
        <p:nvSpPr>
          <p:cNvPr id="914" name="Weiblich"/>
          <p:cNvSpPr/>
          <p:nvPr/>
        </p:nvSpPr>
        <p:spPr>
          <a:xfrm>
            <a:off x="2863617" y="4664409"/>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15" name="Sandra"/>
          <p:cNvSpPr txBox="1"/>
          <p:nvPr/>
        </p:nvSpPr>
        <p:spPr>
          <a:xfrm>
            <a:off x="3684116" y="4888146"/>
            <a:ext cx="20638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Sandra</a:t>
            </a:r>
          </a:p>
        </p:txBody>
      </p:sp>
      <p:sp>
        <p:nvSpPr>
          <p:cNvPr id="916" name="Linien"/>
          <p:cNvSpPr/>
          <p:nvPr/>
        </p:nvSpPr>
        <p:spPr>
          <a:xfrm>
            <a:off x="9107813" y="6446127"/>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17" name="Abgerundetes Rechteck"/>
          <p:cNvSpPr/>
          <p:nvPr/>
        </p:nvSpPr>
        <p:spPr>
          <a:xfrm>
            <a:off x="3288160" y="8654944"/>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18" name="Suchen"/>
          <p:cNvSpPr/>
          <p:nvPr/>
        </p:nvSpPr>
        <p:spPr>
          <a:xfrm>
            <a:off x="3654759" y="9150998"/>
            <a:ext cx="960033"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19" name="Gehirn"/>
          <p:cNvSpPr/>
          <p:nvPr/>
        </p:nvSpPr>
        <p:spPr>
          <a:xfrm>
            <a:off x="5275944" y="9107243"/>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20" name="Füllfederhalter"/>
          <p:cNvSpPr/>
          <p:nvPr/>
        </p:nvSpPr>
        <p:spPr>
          <a:xfrm>
            <a:off x="7504217" y="9136515"/>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21" name="Linien"/>
          <p:cNvSpPr/>
          <p:nvPr/>
        </p:nvSpPr>
        <p:spPr>
          <a:xfrm flipV="1">
            <a:off x="4969236" y="9042323"/>
            <a:ext cx="1" cy="1362054"/>
          </a:xfrm>
          <a:prstGeom prst="line">
            <a:avLst/>
          </a:prstGeom>
          <a:ln w="63500">
            <a:solidFill>
              <a:srgbClr val="000000"/>
            </a:solidFill>
            <a:miter lim="400000"/>
          </a:ln>
        </p:spPr>
        <p:txBody>
          <a:bodyPr lIns="50800" tIns="50800" rIns="50800" bIns="50800" anchor="ctr"/>
          <a:lstStyle/>
          <a:p>
            <a:pPr/>
          </a:p>
        </p:txBody>
      </p:sp>
      <p:sp>
        <p:nvSpPr>
          <p:cNvPr id="922" name="Linien"/>
          <p:cNvSpPr/>
          <p:nvPr/>
        </p:nvSpPr>
        <p:spPr>
          <a:xfrm flipV="1">
            <a:off x="6995431" y="9042323"/>
            <a:ext cx="1" cy="1362054"/>
          </a:xfrm>
          <a:prstGeom prst="line">
            <a:avLst/>
          </a:prstGeom>
          <a:ln w="63500">
            <a:solidFill>
              <a:srgbClr val="000000"/>
            </a:solidFill>
            <a:miter lim="400000"/>
          </a:ln>
        </p:spPr>
        <p:txBody>
          <a:bodyPr lIns="50800" tIns="50800" rIns="50800" bIns="50800" anchor="ctr"/>
          <a:lstStyle/>
          <a:p>
            <a:pPr/>
          </a:p>
        </p:txBody>
      </p:sp>
      <p:sp>
        <p:nvSpPr>
          <p:cNvPr id="923" name="Weiblich"/>
          <p:cNvSpPr/>
          <p:nvPr/>
        </p:nvSpPr>
        <p:spPr>
          <a:xfrm>
            <a:off x="2923258" y="7867475"/>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24" name="Tanja"/>
          <p:cNvSpPr txBox="1"/>
          <p:nvPr/>
        </p:nvSpPr>
        <p:spPr>
          <a:xfrm>
            <a:off x="3743757" y="8091212"/>
            <a:ext cx="156149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925" name="Linien"/>
          <p:cNvSpPr/>
          <p:nvPr/>
        </p:nvSpPr>
        <p:spPr>
          <a:xfrm>
            <a:off x="9167454" y="9649193"/>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26" name="Globus – Europa"/>
          <p:cNvSpPr/>
          <p:nvPr/>
        </p:nvSpPr>
        <p:spPr>
          <a:xfrm>
            <a:off x="609726" y="2608398"/>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27" name="Linien"/>
          <p:cNvSpPr/>
          <p:nvPr/>
        </p:nvSpPr>
        <p:spPr>
          <a:xfrm>
            <a:off x="2148194" y="323331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28" name="Globus – Europa"/>
          <p:cNvSpPr/>
          <p:nvPr/>
        </p:nvSpPr>
        <p:spPr>
          <a:xfrm>
            <a:off x="579555" y="5885621"/>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29" name="Linien"/>
          <p:cNvSpPr/>
          <p:nvPr/>
        </p:nvSpPr>
        <p:spPr>
          <a:xfrm>
            <a:off x="2118023" y="651053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30" name="Globus – Europa"/>
          <p:cNvSpPr/>
          <p:nvPr/>
        </p:nvSpPr>
        <p:spPr>
          <a:xfrm>
            <a:off x="639196" y="901453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31" name="Linien"/>
          <p:cNvSpPr/>
          <p:nvPr/>
        </p:nvSpPr>
        <p:spPr>
          <a:xfrm>
            <a:off x="2177664" y="963944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32" name="Abgerundetes Rechteck"/>
          <p:cNvSpPr/>
          <p:nvPr/>
        </p:nvSpPr>
        <p:spPr>
          <a:xfrm>
            <a:off x="15536095" y="5517207"/>
            <a:ext cx="5321458" cy="2136811"/>
          </a:xfrm>
          <a:prstGeom prst="roundRect">
            <a:avLst>
              <a:gd name="adj" fmla="val 15000"/>
            </a:avLst>
          </a:prstGeom>
          <a:solidFill>
            <a:schemeClr val="accent2"/>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33" name="Auge"/>
          <p:cNvSpPr/>
          <p:nvPr/>
        </p:nvSpPr>
        <p:spPr>
          <a:xfrm>
            <a:off x="15702463" y="6270683"/>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chemeClr val="accent3">
                    <a:hueOff val="914338"/>
                    <a:satOff val="31515"/>
                    <a:lumOff val="-30790"/>
                  </a:schemeClr>
                </a:solidFill>
                <a:latin typeface="Helvetica Neue Medium"/>
                <a:ea typeface="Helvetica Neue Medium"/>
                <a:cs typeface="Helvetica Neue Medium"/>
                <a:sym typeface="Helvetica Neue Medium"/>
              </a:defRPr>
            </a:pPr>
          </a:p>
        </p:txBody>
      </p:sp>
      <p:sp>
        <p:nvSpPr>
          <p:cNvPr id="934" name="Gehirn"/>
          <p:cNvSpPr/>
          <p:nvPr/>
        </p:nvSpPr>
        <p:spPr>
          <a:xfrm>
            <a:off x="17523880" y="5969506"/>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35" name="Füllfederhalter"/>
          <p:cNvSpPr/>
          <p:nvPr/>
        </p:nvSpPr>
        <p:spPr>
          <a:xfrm>
            <a:off x="19752154" y="5998778"/>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36" name="Linien"/>
          <p:cNvSpPr/>
          <p:nvPr/>
        </p:nvSpPr>
        <p:spPr>
          <a:xfrm flipV="1">
            <a:off x="17217170" y="5904586"/>
            <a:ext cx="1" cy="1362054"/>
          </a:xfrm>
          <a:prstGeom prst="line">
            <a:avLst/>
          </a:prstGeom>
          <a:ln w="63500">
            <a:solidFill>
              <a:srgbClr val="000000"/>
            </a:solidFill>
            <a:miter lim="400000"/>
          </a:ln>
        </p:spPr>
        <p:txBody>
          <a:bodyPr lIns="50800" tIns="50800" rIns="50800" bIns="50800" anchor="ctr"/>
          <a:lstStyle/>
          <a:p>
            <a:pPr/>
          </a:p>
        </p:txBody>
      </p:sp>
      <p:sp>
        <p:nvSpPr>
          <p:cNvPr id="937" name="Linien"/>
          <p:cNvSpPr/>
          <p:nvPr/>
        </p:nvSpPr>
        <p:spPr>
          <a:xfrm flipV="1">
            <a:off x="19243367" y="5904586"/>
            <a:ext cx="1" cy="1362054"/>
          </a:xfrm>
          <a:prstGeom prst="line">
            <a:avLst/>
          </a:prstGeom>
          <a:ln w="63500">
            <a:solidFill>
              <a:srgbClr val="000000"/>
            </a:solidFill>
            <a:miter lim="400000"/>
          </a:ln>
        </p:spPr>
        <p:txBody>
          <a:bodyPr lIns="50800" tIns="50800" rIns="50800" bIns="50800" anchor="ctr"/>
          <a:lstStyle/>
          <a:p>
            <a:pPr/>
          </a:p>
        </p:txBody>
      </p:sp>
      <p:sp>
        <p:nvSpPr>
          <p:cNvPr id="938" name="Männlich"/>
          <p:cNvSpPr/>
          <p:nvPr/>
        </p:nvSpPr>
        <p:spPr>
          <a:xfrm>
            <a:off x="15244534" y="4800093"/>
            <a:ext cx="567192"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2">
              <a:hueOff val="-202083"/>
              <a:satOff val="17755"/>
              <a:lumOff val="-1608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39" name="Linien"/>
          <p:cNvSpPr/>
          <p:nvPr/>
        </p:nvSpPr>
        <p:spPr>
          <a:xfrm>
            <a:off x="21203183" y="6585612"/>
            <a:ext cx="938691"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40" name="John"/>
          <p:cNvSpPr txBox="1"/>
          <p:nvPr/>
        </p:nvSpPr>
        <p:spPr>
          <a:xfrm>
            <a:off x="16054027" y="4963223"/>
            <a:ext cx="149626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941" name="Geöffnetes Buch"/>
          <p:cNvSpPr/>
          <p:nvPr/>
        </p:nvSpPr>
        <p:spPr>
          <a:xfrm>
            <a:off x="10345861" y="2633410"/>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42" name="Geöffnetes Buch"/>
          <p:cNvSpPr/>
          <p:nvPr/>
        </p:nvSpPr>
        <p:spPr>
          <a:xfrm>
            <a:off x="10375331" y="5836476"/>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43" name="Geöffnetes Buch"/>
          <p:cNvSpPr/>
          <p:nvPr/>
        </p:nvSpPr>
        <p:spPr>
          <a:xfrm>
            <a:off x="10375331" y="9029795"/>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44" name="Geöffnetes Buch"/>
          <p:cNvSpPr/>
          <p:nvPr/>
        </p:nvSpPr>
        <p:spPr>
          <a:xfrm>
            <a:off x="22487504" y="5910633"/>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45" name="Linien"/>
          <p:cNvSpPr/>
          <p:nvPr/>
        </p:nvSpPr>
        <p:spPr>
          <a:xfrm>
            <a:off x="12057759" y="6444097"/>
            <a:ext cx="2604177"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46" name="Linien"/>
          <p:cNvSpPr/>
          <p:nvPr/>
        </p:nvSpPr>
        <p:spPr>
          <a:xfrm flipV="1">
            <a:off x="16391320" y="7333886"/>
            <a:ext cx="1" cy="1362054"/>
          </a:xfrm>
          <a:prstGeom prst="line">
            <a:avLst/>
          </a:prstGeom>
          <a:ln w="63500">
            <a:solidFill>
              <a:srgbClr val="000000"/>
            </a:solidFill>
            <a:miter lim="400000"/>
            <a:tailEnd type="triangle"/>
          </a:ln>
        </p:spPr>
        <p:txBody>
          <a:bodyPr lIns="50800" tIns="50800" rIns="50800" bIns="50800" anchor="ctr"/>
          <a:lstStyle/>
          <a:p>
            <a:pPr/>
          </a:p>
        </p:txBody>
      </p:sp>
      <p:sp>
        <p:nvSpPr>
          <p:cNvPr id="947" name="Linien"/>
          <p:cNvSpPr/>
          <p:nvPr/>
        </p:nvSpPr>
        <p:spPr>
          <a:xfrm flipH="1">
            <a:off x="16391317" y="8667849"/>
            <a:ext cx="1770623" cy="1787"/>
          </a:xfrm>
          <a:prstGeom prst="line">
            <a:avLst/>
          </a:prstGeom>
          <a:ln w="63500">
            <a:solidFill>
              <a:srgbClr val="000000"/>
            </a:solidFill>
            <a:miter lim="400000"/>
          </a:ln>
        </p:spPr>
        <p:txBody>
          <a:bodyPr lIns="50800" tIns="50800" rIns="50800" bIns="50800" anchor="ctr"/>
          <a:lstStyle/>
          <a:p>
            <a:pPr/>
          </a:p>
        </p:txBody>
      </p:sp>
      <p:sp>
        <p:nvSpPr>
          <p:cNvPr id="948" name="Linien"/>
          <p:cNvSpPr/>
          <p:nvPr/>
        </p:nvSpPr>
        <p:spPr>
          <a:xfrm flipV="1">
            <a:off x="18140810" y="7437890"/>
            <a:ext cx="1" cy="1269326"/>
          </a:xfrm>
          <a:prstGeom prst="line">
            <a:avLst/>
          </a:prstGeom>
          <a:ln w="63500">
            <a:solidFill>
              <a:srgbClr val="000000"/>
            </a:solidFill>
            <a:miter lim="400000"/>
          </a:ln>
        </p:spPr>
        <p:txBody>
          <a:bodyPr lIns="50800" tIns="50800" rIns="50800" bIns="50800" anchor="ctr"/>
          <a:lstStyle/>
          <a:p>
            <a:pPr/>
          </a:p>
        </p:txBody>
      </p:sp>
      <p:sp>
        <p:nvSpPr>
          <p:cNvPr id="949" name="Linien"/>
          <p:cNvSpPr/>
          <p:nvPr/>
        </p:nvSpPr>
        <p:spPr>
          <a:xfrm flipV="1">
            <a:off x="11911033" y="7119889"/>
            <a:ext cx="2727822" cy="2290039"/>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50" name="5. Mitigating the bandwagon effect"/>
          <p:cNvSpPr txBox="1"/>
          <p:nvPr/>
        </p:nvSpPr>
        <p:spPr>
          <a:xfrm>
            <a:off x="273151" y="261098"/>
            <a:ext cx="1058905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5. </a:t>
            </a:r>
            <a:r>
              <a:rPr>
                <a:solidFill>
                  <a:schemeClr val="accent1"/>
                </a:solidFill>
              </a:rPr>
              <a:t>Mitigating</a:t>
            </a:r>
            <a:r>
              <a:t> the </a:t>
            </a:r>
            <a:r>
              <a:rPr>
                <a:solidFill>
                  <a:schemeClr val="accent1"/>
                </a:solidFill>
              </a:rPr>
              <a:t>bandwagon effect</a:t>
            </a:r>
          </a:p>
        </p:txBody>
      </p:sp>
      <p:sp>
        <p:nvSpPr>
          <p:cNvPr id="951" name="Actively consume views of smaller groups too"/>
          <p:cNvSpPr txBox="1"/>
          <p:nvPr/>
        </p:nvSpPr>
        <p:spPr>
          <a:xfrm>
            <a:off x="13647721" y="1739689"/>
            <a:ext cx="10478274" cy="1694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Actively consume </a:t>
            </a:r>
            <a:r>
              <a:rPr>
                <a:solidFill>
                  <a:schemeClr val="accent1"/>
                </a:solidFill>
              </a:rPr>
              <a:t>views of smaller groups</a:t>
            </a:r>
            <a:r>
              <a:t> too</a:t>
            </a:r>
          </a:p>
        </p:txBody>
      </p:sp>
      <p:sp>
        <p:nvSpPr>
          <p:cNvPr id="952" name="Feedback loop"/>
          <p:cNvSpPr txBox="1"/>
          <p:nvPr/>
        </p:nvSpPr>
        <p:spPr>
          <a:xfrm>
            <a:off x="15883645" y="8882843"/>
            <a:ext cx="280524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Feedback loop</a:t>
            </a:r>
          </a:p>
        </p:txBody>
      </p:sp>
      <p:sp>
        <p:nvSpPr>
          <p:cNvPr id="953" name="Linien"/>
          <p:cNvSpPr/>
          <p:nvPr/>
        </p:nvSpPr>
        <p:spPr>
          <a:xfrm>
            <a:off x="11949574" y="3422684"/>
            <a:ext cx="2627290" cy="2338380"/>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5" name="Abgerundetes Rechteck"/>
          <p:cNvSpPr/>
          <p:nvPr/>
        </p:nvSpPr>
        <p:spPr>
          <a:xfrm>
            <a:off x="4647914" y="3027739"/>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56" name="Organigramm"/>
          <p:cNvSpPr/>
          <p:nvPr/>
        </p:nvSpPr>
        <p:spPr>
          <a:xfrm>
            <a:off x="6629507" y="3400237"/>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57" name="Roboter"/>
          <p:cNvSpPr/>
          <p:nvPr/>
        </p:nvSpPr>
        <p:spPr>
          <a:xfrm>
            <a:off x="4283448" y="2216141"/>
            <a:ext cx="815943" cy="121930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58" name="Marketing-AI"/>
          <p:cNvSpPr txBox="1"/>
          <p:nvPr/>
        </p:nvSpPr>
        <p:spPr>
          <a:xfrm>
            <a:off x="5222595" y="2355892"/>
            <a:ext cx="371337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Marketing-AI</a:t>
            </a:r>
          </a:p>
        </p:txBody>
      </p:sp>
      <p:sp>
        <p:nvSpPr>
          <p:cNvPr id="959" name="Suchen"/>
          <p:cNvSpPr/>
          <p:nvPr/>
        </p:nvSpPr>
        <p:spPr>
          <a:xfrm>
            <a:off x="5072088" y="3509927"/>
            <a:ext cx="960032"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60" name="Computer"/>
          <p:cNvSpPr/>
          <p:nvPr/>
        </p:nvSpPr>
        <p:spPr>
          <a:xfrm>
            <a:off x="1363529" y="3396264"/>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61" name="Blog"/>
          <p:cNvSpPr txBox="1"/>
          <p:nvPr/>
        </p:nvSpPr>
        <p:spPr>
          <a:xfrm>
            <a:off x="1596753" y="4093434"/>
            <a:ext cx="953276"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3">
                    <a:hueOff val="914338"/>
                    <a:satOff val="31515"/>
                    <a:lumOff val="-30790"/>
                  </a:schemeClr>
                </a:solidFill>
              </a:defRPr>
            </a:pPr>
            <a:br/>
            <a:r>
              <a:t>Blog</a:t>
            </a:r>
          </a:p>
        </p:txBody>
      </p:sp>
      <p:sp>
        <p:nvSpPr>
          <p:cNvPr id="962" name="WWW"/>
          <p:cNvSpPr txBox="1"/>
          <p:nvPr/>
        </p:nvSpPr>
        <p:spPr>
          <a:xfrm>
            <a:off x="1437268" y="3461967"/>
            <a:ext cx="126233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WWW</a:t>
            </a:r>
          </a:p>
        </p:txBody>
      </p:sp>
      <p:sp>
        <p:nvSpPr>
          <p:cNvPr id="963" name="Linien"/>
          <p:cNvSpPr/>
          <p:nvPr/>
        </p:nvSpPr>
        <p:spPr>
          <a:xfrm>
            <a:off x="3176039" y="382719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964" name="Linien"/>
          <p:cNvSpPr/>
          <p:nvPr/>
        </p:nvSpPr>
        <p:spPr>
          <a:xfrm>
            <a:off x="10373093" y="3983879"/>
            <a:ext cx="815944"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965" name="Computer"/>
          <p:cNvSpPr/>
          <p:nvPr/>
        </p:nvSpPr>
        <p:spPr>
          <a:xfrm>
            <a:off x="11592758" y="3455904"/>
            <a:ext cx="1389802"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66" name="Social Media"/>
          <p:cNvSpPr txBox="1"/>
          <p:nvPr/>
        </p:nvSpPr>
        <p:spPr>
          <a:xfrm>
            <a:off x="11093109" y="4093434"/>
            <a:ext cx="2413509"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5">
                    <a:hueOff val="-82419"/>
                    <a:satOff val="-9513"/>
                    <a:lumOff val="-16343"/>
                  </a:schemeClr>
                </a:solidFill>
              </a:defRPr>
            </a:pPr>
            <a:br/>
            <a:r>
              <a:t>Social Media</a:t>
            </a:r>
          </a:p>
        </p:txBody>
      </p:sp>
      <p:sp>
        <p:nvSpPr>
          <p:cNvPr id="967" name="1."/>
          <p:cNvSpPr txBox="1"/>
          <p:nvPr/>
        </p:nvSpPr>
        <p:spPr>
          <a:xfrm>
            <a:off x="12092574" y="3509695"/>
            <a:ext cx="44500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4">
                    <a:hueOff val="-1247790"/>
                    <a:lumOff val="-12326"/>
                  </a:schemeClr>
                </a:solidFill>
              </a:defRPr>
            </a:lvl1pPr>
          </a:lstStyle>
          <a:p>
            <a:pPr/>
            <a:r>
              <a:t>1.</a:t>
            </a:r>
          </a:p>
        </p:txBody>
      </p:sp>
      <p:sp>
        <p:nvSpPr>
          <p:cNvPr id="968" name="Abgerundetes Rechteck"/>
          <p:cNvSpPr/>
          <p:nvPr/>
        </p:nvSpPr>
        <p:spPr>
          <a:xfrm>
            <a:off x="15046224" y="3176502"/>
            <a:ext cx="5321458"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69" name="Organigramm"/>
          <p:cNvSpPr/>
          <p:nvPr/>
        </p:nvSpPr>
        <p:spPr>
          <a:xfrm>
            <a:off x="17027818" y="3548999"/>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70" name="Roboter"/>
          <p:cNvSpPr/>
          <p:nvPr/>
        </p:nvSpPr>
        <p:spPr>
          <a:xfrm>
            <a:off x="14681758" y="2364904"/>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71" name="AI Chatbot"/>
          <p:cNvSpPr txBox="1"/>
          <p:nvPr/>
        </p:nvSpPr>
        <p:spPr>
          <a:xfrm>
            <a:off x="15620905" y="2504654"/>
            <a:ext cx="311292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 Chatbot</a:t>
            </a:r>
          </a:p>
        </p:txBody>
      </p:sp>
      <p:sp>
        <p:nvSpPr>
          <p:cNvPr id="972" name="Suchen"/>
          <p:cNvSpPr/>
          <p:nvPr/>
        </p:nvSpPr>
        <p:spPr>
          <a:xfrm>
            <a:off x="15470398" y="3658689"/>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73" name="Linien"/>
          <p:cNvSpPr/>
          <p:nvPr/>
        </p:nvSpPr>
        <p:spPr>
          <a:xfrm>
            <a:off x="13574349" y="3975958"/>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974" name="Linien"/>
          <p:cNvSpPr/>
          <p:nvPr/>
        </p:nvSpPr>
        <p:spPr>
          <a:xfrm>
            <a:off x="20659148" y="4176583"/>
            <a:ext cx="96003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975" name="Linien"/>
          <p:cNvSpPr/>
          <p:nvPr/>
        </p:nvSpPr>
        <p:spPr>
          <a:xfrm flipV="1">
            <a:off x="6330813" y="3364636"/>
            <a:ext cx="1" cy="1362054"/>
          </a:xfrm>
          <a:prstGeom prst="line">
            <a:avLst/>
          </a:prstGeom>
          <a:ln w="63500">
            <a:solidFill>
              <a:srgbClr val="000000"/>
            </a:solidFill>
            <a:miter lim="400000"/>
          </a:ln>
        </p:spPr>
        <p:txBody>
          <a:bodyPr lIns="50800" tIns="50800" rIns="50800" bIns="50800" anchor="ctr"/>
          <a:lstStyle/>
          <a:p>
            <a:pPr/>
          </a:p>
        </p:txBody>
      </p:sp>
      <p:sp>
        <p:nvSpPr>
          <p:cNvPr id="976" name="Linien"/>
          <p:cNvSpPr/>
          <p:nvPr/>
        </p:nvSpPr>
        <p:spPr>
          <a:xfrm flipV="1">
            <a:off x="8341286" y="3364636"/>
            <a:ext cx="1" cy="1362054"/>
          </a:xfrm>
          <a:prstGeom prst="line">
            <a:avLst/>
          </a:prstGeom>
          <a:ln w="63500">
            <a:solidFill>
              <a:srgbClr val="000000"/>
            </a:solidFill>
            <a:miter lim="400000"/>
          </a:ln>
        </p:spPr>
        <p:txBody>
          <a:bodyPr lIns="50800" tIns="50800" rIns="50800" bIns="50800" anchor="ctr"/>
          <a:lstStyle/>
          <a:p>
            <a:pPr/>
          </a:p>
        </p:txBody>
      </p:sp>
      <p:sp>
        <p:nvSpPr>
          <p:cNvPr id="977" name="Linien"/>
          <p:cNvSpPr/>
          <p:nvPr/>
        </p:nvSpPr>
        <p:spPr>
          <a:xfrm flipV="1">
            <a:off x="16695100" y="3548999"/>
            <a:ext cx="1" cy="1362054"/>
          </a:xfrm>
          <a:prstGeom prst="line">
            <a:avLst/>
          </a:prstGeom>
          <a:ln w="63500">
            <a:solidFill>
              <a:srgbClr val="000000"/>
            </a:solidFill>
            <a:miter lim="400000"/>
          </a:ln>
        </p:spPr>
        <p:txBody>
          <a:bodyPr lIns="50800" tIns="50800" rIns="50800" bIns="50800" anchor="ctr"/>
          <a:lstStyle/>
          <a:p>
            <a:pPr/>
          </a:p>
        </p:txBody>
      </p:sp>
      <p:sp>
        <p:nvSpPr>
          <p:cNvPr id="978" name="Linien"/>
          <p:cNvSpPr/>
          <p:nvPr/>
        </p:nvSpPr>
        <p:spPr>
          <a:xfrm flipV="1">
            <a:off x="18718807" y="3563881"/>
            <a:ext cx="1" cy="1362054"/>
          </a:xfrm>
          <a:prstGeom prst="line">
            <a:avLst/>
          </a:prstGeom>
          <a:ln w="63500">
            <a:solidFill>
              <a:srgbClr val="000000"/>
            </a:solidFill>
            <a:miter lim="400000"/>
          </a:ln>
        </p:spPr>
        <p:txBody>
          <a:bodyPr lIns="50800" tIns="50800" rIns="50800" bIns="50800" anchor="ctr"/>
          <a:lstStyle/>
          <a:p>
            <a:pPr/>
          </a:p>
        </p:txBody>
      </p:sp>
      <p:sp>
        <p:nvSpPr>
          <p:cNvPr id="979" name="6. The „poisoned well“"/>
          <p:cNvSpPr txBox="1"/>
          <p:nvPr/>
        </p:nvSpPr>
        <p:spPr>
          <a:xfrm>
            <a:off x="273151" y="261098"/>
            <a:ext cx="685281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6. The „</a:t>
            </a:r>
            <a:r>
              <a:rPr>
                <a:solidFill>
                  <a:schemeClr val="accent1"/>
                </a:solidFill>
              </a:rPr>
              <a:t>poisoned well</a:t>
            </a:r>
            <a:r>
              <a:t>“</a:t>
            </a:r>
          </a:p>
        </p:txBody>
      </p:sp>
      <p:sp>
        <p:nvSpPr>
          <p:cNvPr id="980" name="Computer"/>
          <p:cNvSpPr/>
          <p:nvPr/>
        </p:nvSpPr>
        <p:spPr>
          <a:xfrm>
            <a:off x="21930559" y="3582904"/>
            <a:ext cx="1389801"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81" name="Social Media"/>
          <p:cNvSpPr txBox="1"/>
          <p:nvPr/>
        </p:nvSpPr>
        <p:spPr>
          <a:xfrm>
            <a:off x="21430908" y="4220434"/>
            <a:ext cx="2413509"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5">
                    <a:hueOff val="-82419"/>
                    <a:satOff val="-9513"/>
                    <a:lumOff val="-16343"/>
                  </a:schemeClr>
                </a:solidFill>
              </a:defRPr>
            </a:pPr>
            <a:br/>
            <a:r>
              <a:t>Social Media</a:t>
            </a:r>
          </a:p>
        </p:txBody>
      </p:sp>
      <p:sp>
        <p:nvSpPr>
          <p:cNvPr id="982" name="2."/>
          <p:cNvSpPr txBox="1"/>
          <p:nvPr/>
        </p:nvSpPr>
        <p:spPr>
          <a:xfrm>
            <a:off x="22430644" y="3699177"/>
            <a:ext cx="44500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2.</a:t>
            </a:r>
          </a:p>
        </p:txBody>
      </p:sp>
      <p:sp>
        <p:nvSpPr>
          <p:cNvPr id="983" name="Abgerundetes Rechteck"/>
          <p:cNvSpPr/>
          <p:nvPr/>
        </p:nvSpPr>
        <p:spPr>
          <a:xfrm>
            <a:off x="6629896" y="7486759"/>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984" name="Organigramm"/>
          <p:cNvSpPr/>
          <p:nvPr/>
        </p:nvSpPr>
        <p:spPr>
          <a:xfrm>
            <a:off x="8611490" y="7859256"/>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85" name="Roboter"/>
          <p:cNvSpPr/>
          <p:nvPr/>
        </p:nvSpPr>
        <p:spPr>
          <a:xfrm>
            <a:off x="6265430" y="6675161"/>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86" name="AI Chatbot"/>
          <p:cNvSpPr txBox="1"/>
          <p:nvPr/>
        </p:nvSpPr>
        <p:spPr>
          <a:xfrm>
            <a:off x="7204578" y="6814911"/>
            <a:ext cx="311292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 Chatbot</a:t>
            </a:r>
          </a:p>
        </p:txBody>
      </p:sp>
      <p:sp>
        <p:nvSpPr>
          <p:cNvPr id="987" name="Suchen"/>
          <p:cNvSpPr/>
          <p:nvPr/>
        </p:nvSpPr>
        <p:spPr>
          <a:xfrm>
            <a:off x="7054070" y="7968946"/>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88" name="Linien"/>
          <p:cNvSpPr/>
          <p:nvPr/>
        </p:nvSpPr>
        <p:spPr>
          <a:xfrm>
            <a:off x="12242820" y="8486840"/>
            <a:ext cx="96003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989" name="Linien"/>
          <p:cNvSpPr/>
          <p:nvPr/>
        </p:nvSpPr>
        <p:spPr>
          <a:xfrm flipV="1">
            <a:off x="8278772" y="7859256"/>
            <a:ext cx="1" cy="1362054"/>
          </a:xfrm>
          <a:prstGeom prst="line">
            <a:avLst/>
          </a:prstGeom>
          <a:ln w="63500">
            <a:solidFill>
              <a:srgbClr val="000000"/>
            </a:solidFill>
            <a:miter lim="400000"/>
          </a:ln>
        </p:spPr>
        <p:txBody>
          <a:bodyPr lIns="50800" tIns="50800" rIns="50800" bIns="50800" anchor="ctr"/>
          <a:lstStyle/>
          <a:p>
            <a:pPr/>
          </a:p>
        </p:txBody>
      </p:sp>
      <p:sp>
        <p:nvSpPr>
          <p:cNvPr id="990" name="Linien"/>
          <p:cNvSpPr/>
          <p:nvPr/>
        </p:nvSpPr>
        <p:spPr>
          <a:xfrm flipV="1">
            <a:off x="10302480" y="7874138"/>
            <a:ext cx="1" cy="1362054"/>
          </a:xfrm>
          <a:prstGeom prst="line">
            <a:avLst/>
          </a:prstGeom>
          <a:ln w="63500">
            <a:solidFill>
              <a:srgbClr val="000000"/>
            </a:solidFill>
            <a:miter lim="400000"/>
          </a:ln>
        </p:spPr>
        <p:txBody>
          <a:bodyPr lIns="50800" tIns="50800" rIns="50800" bIns="50800" anchor="ctr"/>
          <a:lstStyle/>
          <a:p>
            <a:pPr/>
          </a:p>
        </p:txBody>
      </p:sp>
      <p:sp>
        <p:nvSpPr>
          <p:cNvPr id="991" name="AI-generated content is increasingly being used as training data for AI systems"/>
          <p:cNvSpPr txBox="1"/>
          <p:nvPr/>
        </p:nvSpPr>
        <p:spPr>
          <a:xfrm>
            <a:off x="5654977" y="10612174"/>
            <a:ext cx="13320203" cy="1694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a:solidFill>
                  <a:schemeClr val="accent1"/>
                </a:solidFill>
              </a:rPr>
              <a:t>AI-generated content</a:t>
            </a:r>
            <a:r>
              <a:t> is increasingly being used as </a:t>
            </a:r>
            <a:r>
              <a:rPr>
                <a:solidFill>
                  <a:schemeClr val="accent1"/>
                </a:solidFill>
              </a:rPr>
              <a:t>training data</a:t>
            </a:r>
            <a:r>
              <a:t> for AI systems</a:t>
            </a:r>
          </a:p>
        </p:txBody>
      </p:sp>
      <p:sp>
        <p:nvSpPr>
          <p:cNvPr id="992" name="Geöffnetes Buch"/>
          <p:cNvSpPr/>
          <p:nvPr/>
        </p:nvSpPr>
        <p:spPr>
          <a:xfrm>
            <a:off x="13530047" y="7587141"/>
            <a:ext cx="1316940"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93" name="Book"/>
          <p:cNvSpPr txBox="1"/>
          <p:nvPr/>
        </p:nvSpPr>
        <p:spPr>
          <a:xfrm>
            <a:off x="13671918" y="8803864"/>
            <a:ext cx="1046583" cy="635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Book</a:t>
            </a:r>
          </a:p>
        </p:txBody>
      </p:sp>
      <p:sp>
        <p:nvSpPr>
          <p:cNvPr id="994" name="Bearbeitbares Dokument"/>
          <p:cNvSpPr/>
          <p:nvPr/>
        </p:nvSpPr>
        <p:spPr>
          <a:xfrm>
            <a:off x="8676051" y="3472928"/>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95" name="Bearbeitbares Dokument"/>
          <p:cNvSpPr/>
          <p:nvPr/>
        </p:nvSpPr>
        <p:spPr>
          <a:xfrm>
            <a:off x="19108498" y="3665632"/>
            <a:ext cx="940499" cy="1021904"/>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96" name="Bearbeitbares Dokument"/>
          <p:cNvSpPr/>
          <p:nvPr/>
        </p:nvSpPr>
        <p:spPr>
          <a:xfrm>
            <a:off x="10637244" y="8020599"/>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997" name="Linien"/>
          <p:cNvSpPr/>
          <p:nvPr/>
        </p:nvSpPr>
        <p:spPr>
          <a:xfrm>
            <a:off x="22625459" y="5342123"/>
            <a:ext cx="1" cy="937966"/>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998" name="Linien"/>
          <p:cNvSpPr/>
          <p:nvPr/>
        </p:nvSpPr>
        <p:spPr>
          <a:xfrm>
            <a:off x="3738769" y="6329757"/>
            <a:ext cx="18882041" cy="1"/>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999" name="Linien"/>
          <p:cNvSpPr/>
          <p:nvPr/>
        </p:nvSpPr>
        <p:spPr>
          <a:xfrm flipH="1">
            <a:off x="3767733" y="6379427"/>
            <a:ext cx="1" cy="2042026"/>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1000" name="Linien"/>
          <p:cNvSpPr/>
          <p:nvPr/>
        </p:nvSpPr>
        <p:spPr>
          <a:xfrm>
            <a:off x="3754915" y="8454878"/>
            <a:ext cx="2173350"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2" name="Abgerundetes Rechteck"/>
          <p:cNvSpPr/>
          <p:nvPr/>
        </p:nvSpPr>
        <p:spPr>
          <a:xfrm>
            <a:off x="4647914" y="3027739"/>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003" name="Organigramm"/>
          <p:cNvSpPr/>
          <p:nvPr/>
        </p:nvSpPr>
        <p:spPr>
          <a:xfrm>
            <a:off x="6629507" y="3400237"/>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04" name="Roboter"/>
          <p:cNvSpPr/>
          <p:nvPr/>
        </p:nvSpPr>
        <p:spPr>
          <a:xfrm>
            <a:off x="4283448" y="2216141"/>
            <a:ext cx="815943" cy="121930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05" name="Marketing-AI"/>
          <p:cNvSpPr txBox="1"/>
          <p:nvPr/>
        </p:nvSpPr>
        <p:spPr>
          <a:xfrm>
            <a:off x="5222595" y="2355892"/>
            <a:ext cx="371337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Marketing-AI</a:t>
            </a:r>
          </a:p>
        </p:txBody>
      </p:sp>
      <p:sp>
        <p:nvSpPr>
          <p:cNvPr id="1006" name="Suchen"/>
          <p:cNvSpPr/>
          <p:nvPr/>
        </p:nvSpPr>
        <p:spPr>
          <a:xfrm>
            <a:off x="5072088" y="3509927"/>
            <a:ext cx="960032" cy="1125208"/>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07" name="Computer"/>
          <p:cNvSpPr/>
          <p:nvPr/>
        </p:nvSpPr>
        <p:spPr>
          <a:xfrm>
            <a:off x="1363529" y="3396264"/>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08" name="Blog"/>
          <p:cNvSpPr txBox="1"/>
          <p:nvPr/>
        </p:nvSpPr>
        <p:spPr>
          <a:xfrm>
            <a:off x="1596753" y="4093434"/>
            <a:ext cx="953276"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3">
                    <a:hueOff val="914338"/>
                    <a:satOff val="31515"/>
                    <a:lumOff val="-30790"/>
                  </a:schemeClr>
                </a:solidFill>
              </a:defRPr>
            </a:pPr>
            <a:br/>
            <a:r>
              <a:t>Blog</a:t>
            </a:r>
          </a:p>
        </p:txBody>
      </p:sp>
      <p:sp>
        <p:nvSpPr>
          <p:cNvPr id="1009" name="WWW"/>
          <p:cNvSpPr txBox="1"/>
          <p:nvPr/>
        </p:nvSpPr>
        <p:spPr>
          <a:xfrm>
            <a:off x="1437268" y="3461967"/>
            <a:ext cx="126233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WWW</a:t>
            </a:r>
          </a:p>
        </p:txBody>
      </p:sp>
      <p:sp>
        <p:nvSpPr>
          <p:cNvPr id="1010" name="Linien"/>
          <p:cNvSpPr/>
          <p:nvPr/>
        </p:nvSpPr>
        <p:spPr>
          <a:xfrm>
            <a:off x="3176039" y="382719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011" name="Linien"/>
          <p:cNvSpPr/>
          <p:nvPr/>
        </p:nvSpPr>
        <p:spPr>
          <a:xfrm>
            <a:off x="10373093" y="3983879"/>
            <a:ext cx="815944"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12" name="Computer"/>
          <p:cNvSpPr/>
          <p:nvPr/>
        </p:nvSpPr>
        <p:spPr>
          <a:xfrm>
            <a:off x="11592758" y="3455904"/>
            <a:ext cx="1389802"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13" name="Social Media"/>
          <p:cNvSpPr txBox="1"/>
          <p:nvPr/>
        </p:nvSpPr>
        <p:spPr>
          <a:xfrm>
            <a:off x="11093109" y="4093434"/>
            <a:ext cx="2413509"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5">
                    <a:hueOff val="-82419"/>
                    <a:satOff val="-9513"/>
                    <a:lumOff val="-16343"/>
                  </a:schemeClr>
                </a:solidFill>
              </a:defRPr>
            </a:pPr>
            <a:br/>
            <a:r>
              <a:t>Social Media</a:t>
            </a:r>
          </a:p>
        </p:txBody>
      </p:sp>
      <p:sp>
        <p:nvSpPr>
          <p:cNvPr id="1014" name="1."/>
          <p:cNvSpPr txBox="1"/>
          <p:nvPr/>
        </p:nvSpPr>
        <p:spPr>
          <a:xfrm>
            <a:off x="12092574" y="3509695"/>
            <a:ext cx="44500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4">
                    <a:hueOff val="-1247790"/>
                    <a:lumOff val="-12326"/>
                  </a:schemeClr>
                </a:solidFill>
              </a:defRPr>
            </a:lvl1pPr>
          </a:lstStyle>
          <a:p>
            <a:pPr/>
            <a:r>
              <a:t>1.</a:t>
            </a:r>
          </a:p>
        </p:txBody>
      </p:sp>
      <p:sp>
        <p:nvSpPr>
          <p:cNvPr id="1015" name="Abgerundetes Rechteck"/>
          <p:cNvSpPr/>
          <p:nvPr/>
        </p:nvSpPr>
        <p:spPr>
          <a:xfrm>
            <a:off x="15046224" y="3176502"/>
            <a:ext cx="5321458"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016" name="Organigramm"/>
          <p:cNvSpPr/>
          <p:nvPr/>
        </p:nvSpPr>
        <p:spPr>
          <a:xfrm>
            <a:off x="17027818" y="3548999"/>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17" name="Roboter"/>
          <p:cNvSpPr/>
          <p:nvPr/>
        </p:nvSpPr>
        <p:spPr>
          <a:xfrm>
            <a:off x="14681758" y="2364904"/>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18" name="AI Chatbot"/>
          <p:cNvSpPr txBox="1"/>
          <p:nvPr/>
        </p:nvSpPr>
        <p:spPr>
          <a:xfrm>
            <a:off x="15620905" y="2504654"/>
            <a:ext cx="311292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 Chatbot</a:t>
            </a:r>
          </a:p>
        </p:txBody>
      </p:sp>
      <p:sp>
        <p:nvSpPr>
          <p:cNvPr id="1019" name="Suchen"/>
          <p:cNvSpPr/>
          <p:nvPr/>
        </p:nvSpPr>
        <p:spPr>
          <a:xfrm>
            <a:off x="15470398" y="3658689"/>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20" name="Linien"/>
          <p:cNvSpPr/>
          <p:nvPr/>
        </p:nvSpPr>
        <p:spPr>
          <a:xfrm>
            <a:off x="13574349" y="3975958"/>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21" name="Linien"/>
          <p:cNvSpPr/>
          <p:nvPr/>
        </p:nvSpPr>
        <p:spPr>
          <a:xfrm>
            <a:off x="20659148" y="4176583"/>
            <a:ext cx="96003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22" name="Linien"/>
          <p:cNvSpPr/>
          <p:nvPr/>
        </p:nvSpPr>
        <p:spPr>
          <a:xfrm flipV="1">
            <a:off x="6330813" y="3364636"/>
            <a:ext cx="1" cy="1362054"/>
          </a:xfrm>
          <a:prstGeom prst="line">
            <a:avLst/>
          </a:prstGeom>
          <a:ln w="63500">
            <a:solidFill>
              <a:srgbClr val="000000"/>
            </a:solidFill>
            <a:miter lim="400000"/>
          </a:ln>
        </p:spPr>
        <p:txBody>
          <a:bodyPr lIns="50800" tIns="50800" rIns="50800" bIns="50800" anchor="ctr"/>
          <a:lstStyle/>
          <a:p>
            <a:pPr/>
          </a:p>
        </p:txBody>
      </p:sp>
      <p:sp>
        <p:nvSpPr>
          <p:cNvPr id="1023" name="Linien"/>
          <p:cNvSpPr/>
          <p:nvPr/>
        </p:nvSpPr>
        <p:spPr>
          <a:xfrm flipV="1">
            <a:off x="8341286" y="3364636"/>
            <a:ext cx="1" cy="1362054"/>
          </a:xfrm>
          <a:prstGeom prst="line">
            <a:avLst/>
          </a:prstGeom>
          <a:ln w="63500">
            <a:solidFill>
              <a:srgbClr val="000000"/>
            </a:solidFill>
            <a:miter lim="400000"/>
          </a:ln>
        </p:spPr>
        <p:txBody>
          <a:bodyPr lIns="50800" tIns="50800" rIns="50800" bIns="50800" anchor="ctr"/>
          <a:lstStyle/>
          <a:p>
            <a:pPr/>
          </a:p>
        </p:txBody>
      </p:sp>
      <p:sp>
        <p:nvSpPr>
          <p:cNvPr id="1024" name="Linien"/>
          <p:cNvSpPr/>
          <p:nvPr/>
        </p:nvSpPr>
        <p:spPr>
          <a:xfrm flipV="1">
            <a:off x="16695100" y="3548999"/>
            <a:ext cx="1" cy="1362054"/>
          </a:xfrm>
          <a:prstGeom prst="line">
            <a:avLst/>
          </a:prstGeom>
          <a:ln w="63500">
            <a:solidFill>
              <a:srgbClr val="000000"/>
            </a:solidFill>
            <a:miter lim="400000"/>
          </a:ln>
        </p:spPr>
        <p:txBody>
          <a:bodyPr lIns="50800" tIns="50800" rIns="50800" bIns="50800" anchor="ctr"/>
          <a:lstStyle/>
          <a:p>
            <a:pPr/>
          </a:p>
        </p:txBody>
      </p:sp>
      <p:sp>
        <p:nvSpPr>
          <p:cNvPr id="1025" name="Linien"/>
          <p:cNvSpPr/>
          <p:nvPr/>
        </p:nvSpPr>
        <p:spPr>
          <a:xfrm flipV="1">
            <a:off x="18718807" y="3563881"/>
            <a:ext cx="1" cy="1362054"/>
          </a:xfrm>
          <a:prstGeom prst="line">
            <a:avLst/>
          </a:prstGeom>
          <a:ln w="63500">
            <a:solidFill>
              <a:srgbClr val="000000"/>
            </a:solidFill>
            <a:miter lim="400000"/>
          </a:ln>
        </p:spPr>
        <p:txBody>
          <a:bodyPr lIns="50800" tIns="50800" rIns="50800" bIns="50800" anchor="ctr"/>
          <a:lstStyle/>
          <a:p>
            <a:pPr/>
          </a:p>
        </p:txBody>
      </p:sp>
      <p:sp>
        <p:nvSpPr>
          <p:cNvPr id="1026" name="6. The „poisoned well“"/>
          <p:cNvSpPr txBox="1"/>
          <p:nvPr/>
        </p:nvSpPr>
        <p:spPr>
          <a:xfrm>
            <a:off x="273151" y="261098"/>
            <a:ext cx="685281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6. The „</a:t>
            </a:r>
            <a:r>
              <a:rPr>
                <a:solidFill>
                  <a:schemeClr val="accent1"/>
                </a:solidFill>
              </a:rPr>
              <a:t>poisoned well</a:t>
            </a:r>
            <a:r>
              <a:t>“</a:t>
            </a:r>
          </a:p>
        </p:txBody>
      </p:sp>
      <p:sp>
        <p:nvSpPr>
          <p:cNvPr id="1027" name="Computer"/>
          <p:cNvSpPr/>
          <p:nvPr/>
        </p:nvSpPr>
        <p:spPr>
          <a:xfrm>
            <a:off x="21930559" y="3582904"/>
            <a:ext cx="1389801"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28" name="Social Media"/>
          <p:cNvSpPr txBox="1"/>
          <p:nvPr/>
        </p:nvSpPr>
        <p:spPr>
          <a:xfrm>
            <a:off x="21430908" y="4220434"/>
            <a:ext cx="2413509"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5">
                    <a:hueOff val="-82419"/>
                    <a:satOff val="-9513"/>
                    <a:lumOff val="-16343"/>
                  </a:schemeClr>
                </a:solidFill>
              </a:defRPr>
            </a:pPr>
            <a:br/>
            <a:r>
              <a:t>Social Media</a:t>
            </a:r>
          </a:p>
        </p:txBody>
      </p:sp>
      <p:sp>
        <p:nvSpPr>
          <p:cNvPr id="1029" name="2."/>
          <p:cNvSpPr txBox="1"/>
          <p:nvPr/>
        </p:nvSpPr>
        <p:spPr>
          <a:xfrm>
            <a:off x="22430644" y="3699177"/>
            <a:ext cx="44500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2.</a:t>
            </a:r>
          </a:p>
        </p:txBody>
      </p:sp>
      <p:sp>
        <p:nvSpPr>
          <p:cNvPr id="1030" name="Abgerundetes Rechteck"/>
          <p:cNvSpPr/>
          <p:nvPr/>
        </p:nvSpPr>
        <p:spPr>
          <a:xfrm>
            <a:off x="6629896" y="7486759"/>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031" name="Organigramm"/>
          <p:cNvSpPr/>
          <p:nvPr/>
        </p:nvSpPr>
        <p:spPr>
          <a:xfrm>
            <a:off x="8611490" y="7859256"/>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32" name="Roboter"/>
          <p:cNvSpPr/>
          <p:nvPr/>
        </p:nvSpPr>
        <p:spPr>
          <a:xfrm>
            <a:off x="6265430" y="6675161"/>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33" name="AI Chatbot"/>
          <p:cNvSpPr txBox="1"/>
          <p:nvPr/>
        </p:nvSpPr>
        <p:spPr>
          <a:xfrm>
            <a:off x="7204578" y="6814911"/>
            <a:ext cx="311292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 Chatbot</a:t>
            </a:r>
          </a:p>
        </p:txBody>
      </p:sp>
      <p:sp>
        <p:nvSpPr>
          <p:cNvPr id="1034" name="Suchen"/>
          <p:cNvSpPr/>
          <p:nvPr/>
        </p:nvSpPr>
        <p:spPr>
          <a:xfrm>
            <a:off x="7054070" y="7968946"/>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35" name="Linien"/>
          <p:cNvSpPr/>
          <p:nvPr/>
        </p:nvSpPr>
        <p:spPr>
          <a:xfrm>
            <a:off x="12242820" y="8486840"/>
            <a:ext cx="960032" cy="1"/>
          </a:xfrm>
          <a:prstGeom prst="line">
            <a:avLst/>
          </a:prstGeom>
          <a:ln w="63500">
            <a:solidFill>
              <a:schemeClr val="accent4">
                <a:hueOff val="-1247790"/>
                <a:lumOff val="-12326"/>
              </a:schemeClr>
            </a:solidFill>
            <a:miter lim="400000"/>
            <a:tailEnd type="triangle"/>
          </a:ln>
        </p:spPr>
        <p:txBody>
          <a:bodyPr lIns="50800" tIns="50800" rIns="50800" bIns="50800" anchor="ctr"/>
          <a:lstStyle/>
          <a:p>
            <a:pPr/>
          </a:p>
        </p:txBody>
      </p:sp>
      <p:sp>
        <p:nvSpPr>
          <p:cNvPr id="1036" name="Linien"/>
          <p:cNvSpPr/>
          <p:nvPr/>
        </p:nvSpPr>
        <p:spPr>
          <a:xfrm flipV="1">
            <a:off x="8278772" y="7859256"/>
            <a:ext cx="1" cy="1362054"/>
          </a:xfrm>
          <a:prstGeom prst="line">
            <a:avLst/>
          </a:prstGeom>
          <a:ln w="63500">
            <a:solidFill>
              <a:srgbClr val="000000"/>
            </a:solidFill>
            <a:miter lim="400000"/>
          </a:ln>
        </p:spPr>
        <p:txBody>
          <a:bodyPr lIns="50800" tIns="50800" rIns="50800" bIns="50800" anchor="ctr"/>
          <a:lstStyle/>
          <a:p>
            <a:pPr/>
          </a:p>
        </p:txBody>
      </p:sp>
      <p:sp>
        <p:nvSpPr>
          <p:cNvPr id="1037" name="Linien"/>
          <p:cNvSpPr/>
          <p:nvPr/>
        </p:nvSpPr>
        <p:spPr>
          <a:xfrm flipV="1">
            <a:off x="10302480" y="7874138"/>
            <a:ext cx="1" cy="1362054"/>
          </a:xfrm>
          <a:prstGeom prst="line">
            <a:avLst/>
          </a:prstGeom>
          <a:ln w="63500">
            <a:solidFill>
              <a:srgbClr val="000000"/>
            </a:solidFill>
            <a:miter lim="400000"/>
          </a:ln>
        </p:spPr>
        <p:txBody>
          <a:bodyPr lIns="50800" tIns="50800" rIns="50800" bIns="50800" anchor="ctr"/>
          <a:lstStyle/>
          <a:p>
            <a:pPr/>
          </a:p>
        </p:txBody>
      </p:sp>
      <p:sp>
        <p:nvSpPr>
          <p:cNvPr id="1038" name="Training AI on AI generated training data can degrade outputs"/>
          <p:cNvSpPr txBox="1"/>
          <p:nvPr/>
        </p:nvSpPr>
        <p:spPr>
          <a:xfrm>
            <a:off x="14395356" y="10590584"/>
            <a:ext cx="8646902" cy="2448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a:solidFill>
                  <a:schemeClr val="accent1"/>
                </a:solidFill>
              </a:rPr>
              <a:t>Training AI </a:t>
            </a:r>
            <a:r>
              <a:t>on</a:t>
            </a:r>
            <a:r>
              <a:rPr>
                <a:solidFill>
                  <a:schemeClr val="accent1"/>
                </a:solidFill>
              </a:rPr>
              <a:t> AI generated training data </a:t>
            </a:r>
            <a:r>
              <a:t>can</a:t>
            </a:r>
            <a:r>
              <a:rPr>
                <a:solidFill>
                  <a:schemeClr val="accent1"/>
                </a:solidFill>
              </a:rPr>
              <a:t> degrade outputs</a:t>
            </a:r>
          </a:p>
        </p:txBody>
      </p:sp>
      <p:sp>
        <p:nvSpPr>
          <p:cNvPr id="1039" name="Geöffnetes Buch"/>
          <p:cNvSpPr/>
          <p:nvPr/>
        </p:nvSpPr>
        <p:spPr>
          <a:xfrm>
            <a:off x="13530047" y="7587141"/>
            <a:ext cx="1316940"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40" name="Book"/>
          <p:cNvSpPr txBox="1"/>
          <p:nvPr/>
        </p:nvSpPr>
        <p:spPr>
          <a:xfrm>
            <a:off x="13671918" y="8803864"/>
            <a:ext cx="1046583" cy="635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Book</a:t>
            </a:r>
          </a:p>
        </p:txBody>
      </p:sp>
      <p:sp>
        <p:nvSpPr>
          <p:cNvPr id="1041" name="Bearbeitbares Dokument"/>
          <p:cNvSpPr/>
          <p:nvPr/>
        </p:nvSpPr>
        <p:spPr>
          <a:xfrm>
            <a:off x="8676051" y="3472928"/>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42" name="Bearbeitbares Dokument"/>
          <p:cNvSpPr/>
          <p:nvPr/>
        </p:nvSpPr>
        <p:spPr>
          <a:xfrm>
            <a:off x="19108498" y="3665632"/>
            <a:ext cx="940499" cy="1021904"/>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43" name="Bearbeitbares Dokument"/>
          <p:cNvSpPr/>
          <p:nvPr/>
        </p:nvSpPr>
        <p:spPr>
          <a:xfrm>
            <a:off x="10637244" y="8020599"/>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44" name="Linien"/>
          <p:cNvSpPr/>
          <p:nvPr/>
        </p:nvSpPr>
        <p:spPr>
          <a:xfrm>
            <a:off x="22625459" y="5342123"/>
            <a:ext cx="1" cy="937966"/>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1045" name="Linien"/>
          <p:cNvSpPr/>
          <p:nvPr/>
        </p:nvSpPr>
        <p:spPr>
          <a:xfrm>
            <a:off x="3738769" y="6329757"/>
            <a:ext cx="18882041" cy="1"/>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1046" name="Linien"/>
          <p:cNvSpPr/>
          <p:nvPr/>
        </p:nvSpPr>
        <p:spPr>
          <a:xfrm flipH="1">
            <a:off x="3767733" y="6379427"/>
            <a:ext cx="1" cy="2042026"/>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1047" name="Linien"/>
          <p:cNvSpPr/>
          <p:nvPr/>
        </p:nvSpPr>
        <p:spPr>
          <a:xfrm>
            <a:off x="3754915" y="8454878"/>
            <a:ext cx="2173350"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48" name="Linien"/>
          <p:cNvSpPr/>
          <p:nvPr/>
        </p:nvSpPr>
        <p:spPr>
          <a:xfrm flipV="1">
            <a:off x="14195209" y="9730857"/>
            <a:ext cx="1" cy="2136811"/>
          </a:xfrm>
          <a:prstGeom prst="line">
            <a:avLst/>
          </a:prstGeom>
          <a:ln w="63500">
            <a:solidFill>
              <a:schemeClr val="accent6">
                <a:satOff val="-20754"/>
                <a:lumOff val="-16738"/>
              </a:schemeClr>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0" name="6. Avoiding the „poisoned well“ problem"/>
          <p:cNvSpPr txBox="1"/>
          <p:nvPr/>
        </p:nvSpPr>
        <p:spPr>
          <a:xfrm>
            <a:off x="273151" y="261098"/>
            <a:ext cx="122813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6. Avoiding the „</a:t>
            </a:r>
            <a:r>
              <a:rPr>
                <a:solidFill>
                  <a:schemeClr val="accent1"/>
                </a:solidFill>
              </a:rPr>
              <a:t>poisoned well</a:t>
            </a:r>
            <a:r>
              <a:t>“ problem</a:t>
            </a:r>
          </a:p>
        </p:txBody>
      </p:sp>
      <p:sp>
        <p:nvSpPr>
          <p:cNvPr id="1051" name="Abgerundetes Rechteck"/>
          <p:cNvSpPr/>
          <p:nvPr/>
        </p:nvSpPr>
        <p:spPr>
          <a:xfrm>
            <a:off x="6794865" y="4236485"/>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052" name="Organigramm"/>
          <p:cNvSpPr/>
          <p:nvPr/>
        </p:nvSpPr>
        <p:spPr>
          <a:xfrm>
            <a:off x="8776459" y="4608982"/>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53" name="Roboter"/>
          <p:cNvSpPr/>
          <p:nvPr/>
        </p:nvSpPr>
        <p:spPr>
          <a:xfrm>
            <a:off x="6430399" y="3424887"/>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54" name="AI Chatbot"/>
          <p:cNvSpPr txBox="1"/>
          <p:nvPr/>
        </p:nvSpPr>
        <p:spPr>
          <a:xfrm>
            <a:off x="7369547" y="3564637"/>
            <a:ext cx="311292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 Chatbot</a:t>
            </a:r>
          </a:p>
        </p:txBody>
      </p:sp>
      <p:sp>
        <p:nvSpPr>
          <p:cNvPr id="1055" name="Suchen"/>
          <p:cNvSpPr/>
          <p:nvPr/>
        </p:nvSpPr>
        <p:spPr>
          <a:xfrm>
            <a:off x="7219039" y="4718672"/>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56" name="Linien"/>
          <p:cNvSpPr/>
          <p:nvPr/>
        </p:nvSpPr>
        <p:spPr>
          <a:xfrm>
            <a:off x="12407789" y="5236566"/>
            <a:ext cx="96003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57" name="Linien"/>
          <p:cNvSpPr/>
          <p:nvPr/>
        </p:nvSpPr>
        <p:spPr>
          <a:xfrm flipV="1">
            <a:off x="8443741" y="4608982"/>
            <a:ext cx="1" cy="1362054"/>
          </a:xfrm>
          <a:prstGeom prst="line">
            <a:avLst/>
          </a:prstGeom>
          <a:ln w="63500">
            <a:solidFill>
              <a:srgbClr val="000000"/>
            </a:solidFill>
            <a:miter lim="400000"/>
          </a:ln>
        </p:spPr>
        <p:txBody>
          <a:bodyPr lIns="50800" tIns="50800" rIns="50800" bIns="50800" anchor="ctr"/>
          <a:lstStyle/>
          <a:p>
            <a:pPr/>
          </a:p>
        </p:txBody>
      </p:sp>
      <p:sp>
        <p:nvSpPr>
          <p:cNvPr id="1058" name="Linien"/>
          <p:cNvSpPr/>
          <p:nvPr/>
        </p:nvSpPr>
        <p:spPr>
          <a:xfrm flipV="1">
            <a:off x="10467449" y="4623864"/>
            <a:ext cx="1" cy="1362054"/>
          </a:xfrm>
          <a:prstGeom prst="line">
            <a:avLst/>
          </a:prstGeom>
          <a:ln w="63500">
            <a:solidFill>
              <a:srgbClr val="000000"/>
            </a:solidFill>
            <a:miter lim="400000"/>
          </a:ln>
        </p:spPr>
        <p:txBody>
          <a:bodyPr lIns="50800" tIns="50800" rIns="50800" bIns="50800" anchor="ctr"/>
          <a:lstStyle/>
          <a:p>
            <a:pPr/>
          </a:p>
        </p:txBody>
      </p:sp>
      <p:sp>
        <p:nvSpPr>
          <p:cNvPr id="1059" name="Never fully trust AI, even if the output is highly polished and sounds super convincing"/>
          <p:cNvSpPr txBox="1"/>
          <p:nvPr/>
        </p:nvSpPr>
        <p:spPr>
          <a:xfrm>
            <a:off x="4612361" y="7537945"/>
            <a:ext cx="13320203" cy="1694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a:solidFill>
                  <a:schemeClr val="accent1"/>
                </a:solidFill>
              </a:rPr>
              <a:t>Never fully trust AI</a:t>
            </a:r>
            <a:r>
              <a:t>, even if the output is highly polished and sounds super convincing</a:t>
            </a:r>
          </a:p>
        </p:txBody>
      </p:sp>
      <p:sp>
        <p:nvSpPr>
          <p:cNvPr id="1060" name="Geöffnetes Buch"/>
          <p:cNvSpPr/>
          <p:nvPr/>
        </p:nvSpPr>
        <p:spPr>
          <a:xfrm>
            <a:off x="13695016" y="4336867"/>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61" name="Garbage?"/>
          <p:cNvSpPr txBox="1"/>
          <p:nvPr/>
        </p:nvSpPr>
        <p:spPr>
          <a:xfrm>
            <a:off x="13499487" y="5647858"/>
            <a:ext cx="1897762" cy="635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Garbage?</a:t>
            </a:r>
          </a:p>
        </p:txBody>
      </p:sp>
      <p:sp>
        <p:nvSpPr>
          <p:cNvPr id="1062" name="Bearbeitbares Dokument"/>
          <p:cNvSpPr/>
          <p:nvPr/>
        </p:nvSpPr>
        <p:spPr>
          <a:xfrm>
            <a:off x="10802213" y="4770325"/>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License: CC BY-SA 4.0…"/>
          <p:cNvSpPr txBox="1"/>
          <p:nvPr/>
        </p:nvSpPr>
        <p:spPr>
          <a:xfrm>
            <a:off x="7222981" y="3711427"/>
            <a:ext cx="9938038" cy="419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lnSpc>
                <a:spcPct val="100000"/>
              </a:lnSpc>
              <a:spcBef>
                <a:spcPts val="0"/>
              </a:spcBef>
              <a:defRPr sz="3400"/>
            </a:pPr>
            <a:r>
              <a:t>License: </a:t>
            </a:r>
            <a:r>
              <a:rPr b="1"/>
              <a:t>CC BY-SA 4.0</a:t>
            </a:r>
            <a:endParaRPr b="1"/>
          </a:p>
          <a:p>
            <a:pPr defTabSz="355600">
              <a:lnSpc>
                <a:spcPct val="100000"/>
              </a:lnSpc>
              <a:spcBef>
                <a:spcPts val="0"/>
              </a:spcBef>
              <a:defRPr sz="3400"/>
            </a:pPr>
            <a:endParaRPr b="1"/>
          </a:p>
          <a:p>
            <a:pPr defTabSz="355600">
              <a:lnSpc>
                <a:spcPct val="100000"/>
              </a:lnSpc>
              <a:spcBef>
                <a:spcPts val="0"/>
              </a:spcBef>
              <a:defRPr sz="3400"/>
            </a:pPr>
            <a:r>
              <a:t>This Document © 2026 „Trägerverein Know2“ is licensed under </a:t>
            </a:r>
            <a:r>
              <a:rPr i="1"/>
              <a:t>Creative Commons Attribution-ShareAlike 4.0 International</a:t>
            </a:r>
            <a:r>
              <a:t>. </a:t>
            </a:r>
          </a:p>
          <a:p>
            <a:pPr defTabSz="355600">
              <a:lnSpc>
                <a:spcPct val="100000"/>
              </a:lnSpc>
              <a:spcBef>
                <a:spcPts val="0"/>
              </a:spcBef>
              <a:defRPr sz="3400"/>
            </a:pPr>
            <a:r>
              <a:t>To view a copy of this license, visit </a:t>
            </a:r>
            <a:r>
              <a:rPr u="sng">
                <a:hlinkClick r:id="rId2" invalidUrl="" action="" tgtFrame="" tooltip="" history="1" highlightClick="0" endSnd="0"/>
              </a:rPr>
              <a:t>https://creativecommons.org/licenses/by-sa/4.0/</a:t>
            </a:r>
          </a:p>
        </p:txBody>
      </p:sp>
      <p:sp>
        <p:nvSpPr>
          <p:cNvPr id="181" name="Note: important comments in slide notes!"/>
          <p:cNvSpPr txBox="1"/>
          <p:nvPr/>
        </p:nvSpPr>
        <p:spPr>
          <a:xfrm>
            <a:off x="6368033" y="8706006"/>
            <a:ext cx="116479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Note: important comments in slide notes!</a:t>
            </a:r>
          </a:p>
        </p:txBody>
      </p:sp>
      <p:sp>
        <p:nvSpPr>
          <p:cNvPr id="182" name="Project Website: https://know-know.org"/>
          <p:cNvSpPr txBox="1"/>
          <p:nvPr/>
        </p:nvSpPr>
        <p:spPr>
          <a:xfrm>
            <a:off x="6368033" y="9911612"/>
            <a:ext cx="1108100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Project Website: </a:t>
            </a:r>
            <a:r>
              <a:rPr u="sng">
                <a:hlinkClick r:id="rId3" invalidUrl="" action="" tgtFrame="" tooltip="" history="1" highlightClick="0" endSnd="0"/>
              </a:rPr>
              <a:t>https://know-know.org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4" name="Abgerundetes Rechteck"/>
          <p:cNvSpPr/>
          <p:nvPr/>
        </p:nvSpPr>
        <p:spPr>
          <a:xfrm>
            <a:off x="4661043" y="4135819"/>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065" name="Organigramm"/>
          <p:cNvSpPr/>
          <p:nvPr/>
        </p:nvSpPr>
        <p:spPr>
          <a:xfrm>
            <a:off x="6642637" y="4508316"/>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66" name="Roboter"/>
          <p:cNvSpPr/>
          <p:nvPr/>
        </p:nvSpPr>
        <p:spPr>
          <a:xfrm>
            <a:off x="4296577" y="3324221"/>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67" name="Youtube-AI"/>
          <p:cNvSpPr txBox="1"/>
          <p:nvPr/>
        </p:nvSpPr>
        <p:spPr>
          <a:xfrm>
            <a:off x="5235724" y="3463971"/>
            <a:ext cx="321777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Youtube-AI</a:t>
            </a:r>
          </a:p>
        </p:txBody>
      </p:sp>
      <p:sp>
        <p:nvSpPr>
          <p:cNvPr id="1068" name="Suchen"/>
          <p:cNvSpPr/>
          <p:nvPr/>
        </p:nvSpPr>
        <p:spPr>
          <a:xfrm>
            <a:off x="5085217" y="4618006"/>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69" name="Linien"/>
          <p:cNvSpPr/>
          <p:nvPr/>
        </p:nvSpPr>
        <p:spPr>
          <a:xfrm>
            <a:off x="3189169" y="493527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070" name="Linien"/>
          <p:cNvSpPr/>
          <p:nvPr/>
        </p:nvSpPr>
        <p:spPr>
          <a:xfrm>
            <a:off x="10386223" y="5091959"/>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71" name="Linien"/>
          <p:cNvSpPr/>
          <p:nvPr/>
        </p:nvSpPr>
        <p:spPr>
          <a:xfrm>
            <a:off x="13587479" y="5084038"/>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72" name="Linien"/>
          <p:cNvSpPr/>
          <p:nvPr/>
        </p:nvSpPr>
        <p:spPr>
          <a:xfrm flipV="1">
            <a:off x="6343943" y="4472716"/>
            <a:ext cx="1" cy="1362054"/>
          </a:xfrm>
          <a:prstGeom prst="line">
            <a:avLst/>
          </a:prstGeom>
          <a:ln w="63500">
            <a:solidFill>
              <a:srgbClr val="000000"/>
            </a:solidFill>
            <a:miter lim="400000"/>
          </a:ln>
        </p:spPr>
        <p:txBody>
          <a:bodyPr lIns="50800" tIns="50800" rIns="50800" bIns="50800" anchor="ctr"/>
          <a:lstStyle/>
          <a:p>
            <a:pPr/>
          </a:p>
        </p:txBody>
      </p:sp>
      <p:sp>
        <p:nvSpPr>
          <p:cNvPr id="1073" name="Linien"/>
          <p:cNvSpPr/>
          <p:nvPr/>
        </p:nvSpPr>
        <p:spPr>
          <a:xfrm flipV="1">
            <a:off x="8354416" y="4472716"/>
            <a:ext cx="1" cy="1362054"/>
          </a:xfrm>
          <a:prstGeom prst="line">
            <a:avLst/>
          </a:prstGeom>
          <a:ln w="63500">
            <a:solidFill>
              <a:srgbClr val="000000"/>
            </a:solidFill>
            <a:miter lim="400000"/>
          </a:ln>
        </p:spPr>
        <p:txBody>
          <a:bodyPr lIns="50800" tIns="50800" rIns="50800" bIns="50800" anchor="ctr"/>
          <a:lstStyle/>
          <a:p>
            <a:pPr/>
          </a:p>
        </p:txBody>
      </p:sp>
      <p:sp>
        <p:nvSpPr>
          <p:cNvPr id="1074" name="7. The „filter bubble“"/>
          <p:cNvSpPr txBox="1"/>
          <p:nvPr/>
        </p:nvSpPr>
        <p:spPr>
          <a:xfrm>
            <a:off x="273151" y="261098"/>
            <a:ext cx="635904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7. The „</a:t>
            </a:r>
            <a:r>
              <a:rPr>
                <a:solidFill>
                  <a:schemeClr val="accent1"/>
                </a:solidFill>
              </a:rPr>
              <a:t>filter bubble</a:t>
            </a:r>
            <a:r>
              <a:t>“</a:t>
            </a:r>
          </a:p>
        </p:txBody>
      </p:sp>
      <p:sp>
        <p:nvSpPr>
          <p:cNvPr id="1075" name="AI is filtering the content we see according to our viewing preferences"/>
          <p:cNvSpPr txBox="1"/>
          <p:nvPr/>
        </p:nvSpPr>
        <p:spPr>
          <a:xfrm>
            <a:off x="2064049" y="9857599"/>
            <a:ext cx="2141685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a:solidFill>
                  <a:schemeClr val="accent1"/>
                </a:solidFill>
              </a:rPr>
              <a:t>AI</a:t>
            </a:r>
            <a:r>
              <a:t> is </a:t>
            </a:r>
            <a:r>
              <a:rPr>
                <a:solidFill>
                  <a:schemeClr val="accent1"/>
                </a:solidFill>
              </a:rPr>
              <a:t>filtering</a:t>
            </a:r>
            <a:r>
              <a:t> the </a:t>
            </a:r>
            <a:r>
              <a:rPr>
                <a:solidFill>
                  <a:schemeClr val="accent1"/>
                </a:solidFill>
              </a:rPr>
              <a:t>content</a:t>
            </a:r>
            <a:r>
              <a:t> we see according to our </a:t>
            </a:r>
            <a:r>
              <a:rPr>
                <a:solidFill>
                  <a:schemeClr val="accent1"/>
                </a:solidFill>
              </a:rPr>
              <a:t>viewing preferences</a:t>
            </a:r>
          </a:p>
        </p:txBody>
      </p:sp>
      <p:sp>
        <p:nvSpPr>
          <p:cNvPr id="1076" name="Bearbeitbares Dokument"/>
          <p:cNvSpPr/>
          <p:nvPr/>
        </p:nvSpPr>
        <p:spPr>
          <a:xfrm>
            <a:off x="8689180" y="4581007"/>
            <a:ext cx="940498" cy="1021904"/>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77" name="Globus – Europa"/>
          <p:cNvSpPr/>
          <p:nvPr/>
        </p:nvSpPr>
        <p:spPr>
          <a:xfrm>
            <a:off x="1387212" y="4300613"/>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78" name="Filmstreifen"/>
          <p:cNvSpPr/>
          <p:nvPr/>
        </p:nvSpPr>
        <p:spPr>
          <a:xfrm>
            <a:off x="11552347" y="4549309"/>
            <a:ext cx="1370053" cy="115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79" name="Abgerundetes Rechteck"/>
          <p:cNvSpPr/>
          <p:nvPr/>
        </p:nvSpPr>
        <p:spPr>
          <a:xfrm>
            <a:off x="14671214" y="4080976"/>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080" name="Auge"/>
          <p:cNvSpPr/>
          <p:nvPr/>
        </p:nvSpPr>
        <p:spPr>
          <a:xfrm>
            <a:off x="14837582" y="4834452"/>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81" name="Gehirn"/>
          <p:cNvSpPr/>
          <p:nvPr/>
        </p:nvSpPr>
        <p:spPr>
          <a:xfrm>
            <a:off x="16659000" y="4533275"/>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82" name="Füllfederhalter"/>
          <p:cNvSpPr/>
          <p:nvPr/>
        </p:nvSpPr>
        <p:spPr>
          <a:xfrm>
            <a:off x="18887273" y="4562547"/>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83" name="Linien"/>
          <p:cNvSpPr/>
          <p:nvPr/>
        </p:nvSpPr>
        <p:spPr>
          <a:xfrm flipV="1">
            <a:off x="16352290" y="4468355"/>
            <a:ext cx="1" cy="1362054"/>
          </a:xfrm>
          <a:prstGeom prst="line">
            <a:avLst/>
          </a:prstGeom>
          <a:ln w="63500">
            <a:solidFill>
              <a:srgbClr val="000000"/>
            </a:solidFill>
            <a:miter lim="400000"/>
          </a:ln>
        </p:spPr>
        <p:txBody>
          <a:bodyPr lIns="50800" tIns="50800" rIns="50800" bIns="50800" anchor="ctr"/>
          <a:lstStyle/>
          <a:p>
            <a:pPr/>
          </a:p>
        </p:txBody>
      </p:sp>
      <p:sp>
        <p:nvSpPr>
          <p:cNvPr id="1084" name="Linien"/>
          <p:cNvSpPr/>
          <p:nvPr/>
        </p:nvSpPr>
        <p:spPr>
          <a:xfrm flipV="1">
            <a:off x="18378487" y="4468355"/>
            <a:ext cx="1" cy="1362054"/>
          </a:xfrm>
          <a:prstGeom prst="line">
            <a:avLst/>
          </a:prstGeom>
          <a:ln w="63500">
            <a:solidFill>
              <a:srgbClr val="000000"/>
            </a:solidFill>
            <a:miter lim="400000"/>
          </a:ln>
        </p:spPr>
        <p:txBody>
          <a:bodyPr lIns="50800" tIns="50800" rIns="50800" bIns="50800" anchor="ctr"/>
          <a:lstStyle/>
          <a:p>
            <a:pPr/>
          </a:p>
        </p:txBody>
      </p:sp>
      <p:sp>
        <p:nvSpPr>
          <p:cNvPr id="1085" name="Männlich"/>
          <p:cNvSpPr/>
          <p:nvPr/>
        </p:nvSpPr>
        <p:spPr>
          <a:xfrm>
            <a:off x="14379654" y="3363862"/>
            <a:ext cx="567191"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86" name="Linien"/>
          <p:cNvSpPr/>
          <p:nvPr/>
        </p:nvSpPr>
        <p:spPr>
          <a:xfrm>
            <a:off x="20338302" y="5149381"/>
            <a:ext cx="93869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087" name="John"/>
          <p:cNvSpPr txBox="1"/>
          <p:nvPr/>
        </p:nvSpPr>
        <p:spPr>
          <a:xfrm>
            <a:off x="15189145" y="3526992"/>
            <a:ext cx="14962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1088" name="Zahnrad"/>
          <p:cNvSpPr/>
          <p:nvPr/>
        </p:nvSpPr>
        <p:spPr>
          <a:xfrm>
            <a:off x="21615207" y="4545548"/>
            <a:ext cx="1269878" cy="1270125"/>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089" name="Linien"/>
          <p:cNvSpPr/>
          <p:nvPr/>
        </p:nvSpPr>
        <p:spPr>
          <a:xfrm flipV="1">
            <a:off x="22250145" y="6242705"/>
            <a:ext cx="1" cy="1538883"/>
          </a:xfrm>
          <a:prstGeom prst="line">
            <a:avLst/>
          </a:prstGeom>
          <a:ln w="63500">
            <a:solidFill>
              <a:srgbClr val="000000"/>
            </a:solidFill>
            <a:miter lim="400000"/>
          </a:ln>
        </p:spPr>
        <p:txBody>
          <a:bodyPr lIns="50800" tIns="50800" rIns="50800" bIns="50800" anchor="ctr"/>
          <a:lstStyle/>
          <a:p>
            <a:pPr/>
          </a:p>
        </p:txBody>
      </p:sp>
      <p:sp>
        <p:nvSpPr>
          <p:cNvPr id="1090" name="Linien"/>
          <p:cNvSpPr/>
          <p:nvPr/>
        </p:nvSpPr>
        <p:spPr>
          <a:xfrm flipH="1">
            <a:off x="3294789" y="7763773"/>
            <a:ext cx="18955370" cy="5655"/>
          </a:xfrm>
          <a:prstGeom prst="line">
            <a:avLst/>
          </a:prstGeom>
          <a:ln w="63500">
            <a:solidFill>
              <a:srgbClr val="000000"/>
            </a:solidFill>
            <a:miter lim="400000"/>
          </a:ln>
        </p:spPr>
        <p:txBody>
          <a:bodyPr lIns="50800" tIns="50800" rIns="50800" bIns="50800" anchor="ctr"/>
          <a:lstStyle/>
          <a:p>
            <a:pPr/>
          </a:p>
        </p:txBody>
      </p:sp>
      <p:sp>
        <p:nvSpPr>
          <p:cNvPr id="1091" name="Linien"/>
          <p:cNvSpPr/>
          <p:nvPr/>
        </p:nvSpPr>
        <p:spPr>
          <a:xfrm flipH="1" flipV="1">
            <a:off x="3252896" y="5511105"/>
            <a:ext cx="5855" cy="2284418"/>
          </a:xfrm>
          <a:prstGeom prst="line">
            <a:avLst/>
          </a:prstGeom>
          <a:ln w="63500">
            <a:solidFill>
              <a:srgbClr val="000000"/>
            </a:solidFill>
            <a:miter lim="400000"/>
          </a:ln>
        </p:spPr>
        <p:txBody>
          <a:bodyPr lIns="50800" tIns="50800" rIns="50800" bIns="50800" anchor="ctr"/>
          <a:lstStyle/>
          <a:p>
            <a:pPr/>
          </a:p>
        </p:txBody>
      </p:sp>
      <p:sp>
        <p:nvSpPr>
          <p:cNvPr id="1092" name="Linien"/>
          <p:cNvSpPr/>
          <p:nvPr/>
        </p:nvSpPr>
        <p:spPr>
          <a:xfrm>
            <a:off x="3251494" y="5510260"/>
            <a:ext cx="815943" cy="1"/>
          </a:xfrm>
          <a:prstGeom prst="line">
            <a:avLst/>
          </a:prstGeom>
          <a:ln w="63500">
            <a:solidFill>
              <a:srgbClr val="000000"/>
            </a:solidFill>
            <a:miter lim="400000"/>
            <a:tailEnd type="triangle"/>
          </a:ln>
        </p:spPr>
        <p:txBody>
          <a:bodyPr lIns="50800" tIns="50800" rIns="50800" bIns="50800" anchor="ctr"/>
          <a:lstStyle/>
          <a:p>
            <a:pPr/>
          </a:p>
        </p:txBody>
      </p:sp>
      <p:sp>
        <p:nvSpPr>
          <p:cNvPr id="1093" name="Data Feedback loop"/>
          <p:cNvSpPr txBox="1"/>
          <p:nvPr/>
        </p:nvSpPr>
        <p:spPr>
          <a:xfrm>
            <a:off x="10656954" y="8009355"/>
            <a:ext cx="374303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Data Feedback loop</a:t>
            </a:r>
          </a:p>
        </p:txBody>
      </p:sp>
      <p:sp>
        <p:nvSpPr>
          <p:cNvPr id="1094" name="Selection of Movie Clips"/>
          <p:cNvSpPr txBox="1"/>
          <p:nvPr/>
        </p:nvSpPr>
        <p:spPr>
          <a:xfrm>
            <a:off x="11090811" y="3170784"/>
            <a:ext cx="3363324" cy="1115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a:r>
              <a:t>Selection of Movie Clips</a:t>
            </a:r>
          </a:p>
        </p:txBody>
      </p:sp>
      <p:sp>
        <p:nvSpPr>
          <p:cNvPr id="1095" name="Choosing Movie Clips"/>
          <p:cNvSpPr txBox="1"/>
          <p:nvPr/>
        </p:nvSpPr>
        <p:spPr>
          <a:xfrm>
            <a:off x="21327957" y="3170784"/>
            <a:ext cx="3363323" cy="1115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Choosing</a:t>
            </a:r>
            <a:br/>
            <a:r>
              <a:t>Movie Clips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9" name="Abgerundetes Rechteck"/>
          <p:cNvSpPr/>
          <p:nvPr/>
        </p:nvSpPr>
        <p:spPr>
          <a:xfrm>
            <a:off x="4661043" y="4135819"/>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00" name="Organigramm"/>
          <p:cNvSpPr/>
          <p:nvPr/>
        </p:nvSpPr>
        <p:spPr>
          <a:xfrm>
            <a:off x="6642637" y="4508316"/>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01" name="Roboter"/>
          <p:cNvSpPr/>
          <p:nvPr/>
        </p:nvSpPr>
        <p:spPr>
          <a:xfrm>
            <a:off x="4296577" y="3324221"/>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02" name="Youtube-AI"/>
          <p:cNvSpPr txBox="1"/>
          <p:nvPr/>
        </p:nvSpPr>
        <p:spPr>
          <a:xfrm>
            <a:off x="5235724" y="3463971"/>
            <a:ext cx="321777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Youtube-AI</a:t>
            </a:r>
          </a:p>
        </p:txBody>
      </p:sp>
      <p:sp>
        <p:nvSpPr>
          <p:cNvPr id="1103" name="Suchen"/>
          <p:cNvSpPr/>
          <p:nvPr/>
        </p:nvSpPr>
        <p:spPr>
          <a:xfrm>
            <a:off x="5085217" y="4618006"/>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04" name="Linien"/>
          <p:cNvSpPr/>
          <p:nvPr/>
        </p:nvSpPr>
        <p:spPr>
          <a:xfrm>
            <a:off x="3189169" y="493527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105" name="Linien"/>
          <p:cNvSpPr/>
          <p:nvPr/>
        </p:nvSpPr>
        <p:spPr>
          <a:xfrm>
            <a:off x="10386223" y="5091959"/>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106" name="Linien"/>
          <p:cNvSpPr/>
          <p:nvPr/>
        </p:nvSpPr>
        <p:spPr>
          <a:xfrm>
            <a:off x="13587479" y="5084038"/>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107" name="Linien"/>
          <p:cNvSpPr/>
          <p:nvPr/>
        </p:nvSpPr>
        <p:spPr>
          <a:xfrm flipV="1">
            <a:off x="6343943" y="4472716"/>
            <a:ext cx="1" cy="1362054"/>
          </a:xfrm>
          <a:prstGeom prst="line">
            <a:avLst/>
          </a:prstGeom>
          <a:ln w="63500">
            <a:solidFill>
              <a:srgbClr val="000000"/>
            </a:solidFill>
            <a:miter lim="400000"/>
          </a:ln>
        </p:spPr>
        <p:txBody>
          <a:bodyPr lIns="50800" tIns="50800" rIns="50800" bIns="50800" anchor="ctr"/>
          <a:lstStyle/>
          <a:p>
            <a:pPr/>
          </a:p>
        </p:txBody>
      </p:sp>
      <p:sp>
        <p:nvSpPr>
          <p:cNvPr id="1108" name="Linien"/>
          <p:cNvSpPr/>
          <p:nvPr/>
        </p:nvSpPr>
        <p:spPr>
          <a:xfrm flipV="1">
            <a:off x="8354416" y="4472716"/>
            <a:ext cx="1" cy="1362054"/>
          </a:xfrm>
          <a:prstGeom prst="line">
            <a:avLst/>
          </a:prstGeom>
          <a:ln w="63500">
            <a:solidFill>
              <a:srgbClr val="000000"/>
            </a:solidFill>
            <a:miter lim="400000"/>
          </a:ln>
        </p:spPr>
        <p:txBody>
          <a:bodyPr lIns="50800" tIns="50800" rIns="50800" bIns="50800" anchor="ctr"/>
          <a:lstStyle/>
          <a:p>
            <a:pPr/>
          </a:p>
        </p:txBody>
      </p:sp>
      <p:sp>
        <p:nvSpPr>
          <p:cNvPr id="1109" name="7. The „filter bubble“"/>
          <p:cNvSpPr txBox="1"/>
          <p:nvPr/>
        </p:nvSpPr>
        <p:spPr>
          <a:xfrm>
            <a:off x="273151" y="261098"/>
            <a:ext cx="635904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7. The „</a:t>
            </a:r>
            <a:r>
              <a:rPr>
                <a:solidFill>
                  <a:schemeClr val="accent1"/>
                </a:solidFill>
              </a:rPr>
              <a:t>filter bubble</a:t>
            </a:r>
            <a:r>
              <a:t>“</a:t>
            </a:r>
          </a:p>
        </p:txBody>
      </p:sp>
      <p:sp>
        <p:nvSpPr>
          <p:cNvPr id="1110" name="Filter bubbles can lead to a distorted view of reality"/>
          <p:cNvSpPr txBox="1"/>
          <p:nvPr/>
        </p:nvSpPr>
        <p:spPr>
          <a:xfrm>
            <a:off x="6204249" y="10319622"/>
            <a:ext cx="2141685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a:solidFill>
                  <a:schemeClr val="accent1"/>
                </a:solidFill>
              </a:rPr>
              <a:t>Filter bubbles</a:t>
            </a:r>
            <a:r>
              <a:t> can lead to a </a:t>
            </a:r>
            <a:r>
              <a:rPr>
                <a:solidFill>
                  <a:schemeClr val="accent1"/>
                </a:solidFill>
              </a:rPr>
              <a:t>distorted view of reality</a:t>
            </a:r>
          </a:p>
        </p:txBody>
      </p:sp>
      <p:sp>
        <p:nvSpPr>
          <p:cNvPr id="1111" name="Bearbeitbares Dokument"/>
          <p:cNvSpPr/>
          <p:nvPr/>
        </p:nvSpPr>
        <p:spPr>
          <a:xfrm>
            <a:off x="8689180" y="4581007"/>
            <a:ext cx="940498" cy="1021904"/>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12" name="Globus – Europa"/>
          <p:cNvSpPr/>
          <p:nvPr/>
        </p:nvSpPr>
        <p:spPr>
          <a:xfrm>
            <a:off x="1387212" y="4300613"/>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13" name="Filmstreifen"/>
          <p:cNvSpPr/>
          <p:nvPr/>
        </p:nvSpPr>
        <p:spPr>
          <a:xfrm>
            <a:off x="11552347" y="4549309"/>
            <a:ext cx="1370053" cy="115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14" name="Abgerundetes Rechteck"/>
          <p:cNvSpPr/>
          <p:nvPr/>
        </p:nvSpPr>
        <p:spPr>
          <a:xfrm>
            <a:off x="14671214" y="4080976"/>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15" name="Auge"/>
          <p:cNvSpPr/>
          <p:nvPr/>
        </p:nvSpPr>
        <p:spPr>
          <a:xfrm>
            <a:off x="14837582" y="4834452"/>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16" name="Gehirn"/>
          <p:cNvSpPr/>
          <p:nvPr/>
        </p:nvSpPr>
        <p:spPr>
          <a:xfrm>
            <a:off x="16659000" y="4533275"/>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17" name="Füllfederhalter"/>
          <p:cNvSpPr/>
          <p:nvPr/>
        </p:nvSpPr>
        <p:spPr>
          <a:xfrm>
            <a:off x="18887273" y="4562547"/>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18" name="Linien"/>
          <p:cNvSpPr/>
          <p:nvPr/>
        </p:nvSpPr>
        <p:spPr>
          <a:xfrm flipV="1">
            <a:off x="16352290" y="4468355"/>
            <a:ext cx="1" cy="1362054"/>
          </a:xfrm>
          <a:prstGeom prst="line">
            <a:avLst/>
          </a:prstGeom>
          <a:ln w="63500">
            <a:solidFill>
              <a:srgbClr val="000000"/>
            </a:solidFill>
            <a:miter lim="400000"/>
          </a:ln>
        </p:spPr>
        <p:txBody>
          <a:bodyPr lIns="50800" tIns="50800" rIns="50800" bIns="50800" anchor="ctr"/>
          <a:lstStyle/>
          <a:p>
            <a:pPr/>
          </a:p>
        </p:txBody>
      </p:sp>
      <p:sp>
        <p:nvSpPr>
          <p:cNvPr id="1119" name="Linien"/>
          <p:cNvSpPr/>
          <p:nvPr/>
        </p:nvSpPr>
        <p:spPr>
          <a:xfrm flipV="1">
            <a:off x="18378487" y="4468355"/>
            <a:ext cx="1" cy="1362054"/>
          </a:xfrm>
          <a:prstGeom prst="line">
            <a:avLst/>
          </a:prstGeom>
          <a:ln w="63500">
            <a:solidFill>
              <a:srgbClr val="000000"/>
            </a:solidFill>
            <a:miter lim="400000"/>
          </a:ln>
        </p:spPr>
        <p:txBody>
          <a:bodyPr lIns="50800" tIns="50800" rIns="50800" bIns="50800" anchor="ctr"/>
          <a:lstStyle/>
          <a:p>
            <a:pPr/>
          </a:p>
        </p:txBody>
      </p:sp>
      <p:sp>
        <p:nvSpPr>
          <p:cNvPr id="1120" name="Männlich"/>
          <p:cNvSpPr/>
          <p:nvPr/>
        </p:nvSpPr>
        <p:spPr>
          <a:xfrm>
            <a:off x="14379654" y="3363862"/>
            <a:ext cx="567191"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21" name="Linien"/>
          <p:cNvSpPr/>
          <p:nvPr/>
        </p:nvSpPr>
        <p:spPr>
          <a:xfrm>
            <a:off x="20338302" y="5149381"/>
            <a:ext cx="93869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1122" name="John"/>
          <p:cNvSpPr txBox="1"/>
          <p:nvPr/>
        </p:nvSpPr>
        <p:spPr>
          <a:xfrm>
            <a:off x="15189145" y="3526992"/>
            <a:ext cx="14962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1123" name="Zahnrad"/>
          <p:cNvSpPr/>
          <p:nvPr/>
        </p:nvSpPr>
        <p:spPr>
          <a:xfrm>
            <a:off x="21615207" y="4545548"/>
            <a:ext cx="1269878" cy="1270125"/>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24" name="Linien"/>
          <p:cNvSpPr/>
          <p:nvPr/>
        </p:nvSpPr>
        <p:spPr>
          <a:xfrm flipV="1">
            <a:off x="22250145" y="6242705"/>
            <a:ext cx="1" cy="1538883"/>
          </a:xfrm>
          <a:prstGeom prst="line">
            <a:avLst/>
          </a:prstGeom>
          <a:ln w="63500">
            <a:solidFill>
              <a:srgbClr val="000000"/>
            </a:solidFill>
            <a:miter lim="400000"/>
          </a:ln>
        </p:spPr>
        <p:txBody>
          <a:bodyPr lIns="50800" tIns="50800" rIns="50800" bIns="50800" anchor="ctr"/>
          <a:lstStyle/>
          <a:p>
            <a:pPr/>
          </a:p>
        </p:txBody>
      </p:sp>
      <p:sp>
        <p:nvSpPr>
          <p:cNvPr id="1125" name="Linien"/>
          <p:cNvSpPr/>
          <p:nvPr/>
        </p:nvSpPr>
        <p:spPr>
          <a:xfrm flipH="1">
            <a:off x="3294789" y="7763773"/>
            <a:ext cx="18955370" cy="5655"/>
          </a:xfrm>
          <a:prstGeom prst="line">
            <a:avLst/>
          </a:prstGeom>
          <a:ln w="63500">
            <a:solidFill>
              <a:srgbClr val="000000"/>
            </a:solidFill>
            <a:miter lim="400000"/>
          </a:ln>
        </p:spPr>
        <p:txBody>
          <a:bodyPr lIns="50800" tIns="50800" rIns="50800" bIns="50800" anchor="ctr"/>
          <a:lstStyle/>
          <a:p>
            <a:pPr/>
          </a:p>
        </p:txBody>
      </p:sp>
      <p:sp>
        <p:nvSpPr>
          <p:cNvPr id="1126" name="Linien"/>
          <p:cNvSpPr/>
          <p:nvPr/>
        </p:nvSpPr>
        <p:spPr>
          <a:xfrm flipH="1" flipV="1">
            <a:off x="3252896" y="5511105"/>
            <a:ext cx="5855" cy="2284418"/>
          </a:xfrm>
          <a:prstGeom prst="line">
            <a:avLst/>
          </a:prstGeom>
          <a:ln w="63500">
            <a:solidFill>
              <a:srgbClr val="000000"/>
            </a:solidFill>
            <a:miter lim="400000"/>
          </a:ln>
        </p:spPr>
        <p:txBody>
          <a:bodyPr lIns="50800" tIns="50800" rIns="50800" bIns="50800" anchor="ctr"/>
          <a:lstStyle/>
          <a:p>
            <a:pPr/>
          </a:p>
        </p:txBody>
      </p:sp>
      <p:sp>
        <p:nvSpPr>
          <p:cNvPr id="1127" name="Linien"/>
          <p:cNvSpPr/>
          <p:nvPr/>
        </p:nvSpPr>
        <p:spPr>
          <a:xfrm>
            <a:off x="3251494" y="5510260"/>
            <a:ext cx="815943" cy="1"/>
          </a:xfrm>
          <a:prstGeom prst="line">
            <a:avLst/>
          </a:prstGeom>
          <a:ln w="63500">
            <a:solidFill>
              <a:srgbClr val="000000"/>
            </a:solidFill>
            <a:miter lim="400000"/>
            <a:tailEnd type="triangle"/>
          </a:ln>
        </p:spPr>
        <p:txBody>
          <a:bodyPr lIns="50800" tIns="50800" rIns="50800" bIns="50800" anchor="ctr"/>
          <a:lstStyle/>
          <a:p>
            <a:pPr/>
          </a:p>
        </p:txBody>
      </p:sp>
      <p:sp>
        <p:nvSpPr>
          <p:cNvPr id="1128" name="Data Feedback loop"/>
          <p:cNvSpPr txBox="1"/>
          <p:nvPr/>
        </p:nvSpPr>
        <p:spPr>
          <a:xfrm>
            <a:off x="10656954" y="8009355"/>
            <a:ext cx="374303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Data Feedback loop</a:t>
            </a:r>
          </a:p>
        </p:txBody>
      </p:sp>
      <p:sp>
        <p:nvSpPr>
          <p:cNvPr id="1129" name="Selection of Movie Clips"/>
          <p:cNvSpPr txBox="1"/>
          <p:nvPr/>
        </p:nvSpPr>
        <p:spPr>
          <a:xfrm>
            <a:off x="11090811" y="3170784"/>
            <a:ext cx="3363324" cy="1115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a:r>
              <a:t>Selection of Movie Clips</a:t>
            </a:r>
          </a:p>
        </p:txBody>
      </p:sp>
      <p:sp>
        <p:nvSpPr>
          <p:cNvPr id="1130" name="Choosing Movie Clips"/>
          <p:cNvSpPr txBox="1"/>
          <p:nvPr/>
        </p:nvSpPr>
        <p:spPr>
          <a:xfrm>
            <a:off x="21327957" y="3170784"/>
            <a:ext cx="3363323" cy="1115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Choosing</a:t>
            </a:r>
            <a:br/>
            <a:r>
              <a:t>Movie Clips</a:t>
            </a:r>
          </a:p>
        </p:txBody>
      </p:sp>
      <p:sp>
        <p:nvSpPr>
          <p:cNvPr id="1131" name="Linien"/>
          <p:cNvSpPr/>
          <p:nvPr/>
        </p:nvSpPr>
        <p:spPr>
          <a:xfrm flipV="1">
            <a:off x="17365389" y="5900841"/>
            <a:ext cx="1" cy="4269613"/>
          </a:xfrm>
          <a:prstGeom prst="line">
            <a:avLst/>
          </a:prstGeom>
          <a:ln w="63500">
            <a:solidFill>
              <a:schemeClr val="accent6">
                <a:satOff val="-20754"/>
                <a:lumOff val="-16738"/>
              </a:schemeClr>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3" name="Abgerundetes Rechteck"/>
          <p:cNvSpPr/>
          <p:nvPr/>
        </p:nvSpPr>
        <p:spPr>
          <a:xfrm>
            <a:off x="4166136" y="4017984"/>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34" name="Organigramm"/>
          <p:cNvSpPr/>
          <p:nvPr/>
        </p:nvSpPr>
        <p:spPr>
          <a:xfrm>
            <a:off x="6147729" y="4390481"/>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35" name="Roboter"/>
          <p:cNvSpPr/>
          <p:nvPr/>
        </p:nvSpPr>
        <p:spPr>
          <a:xfrm>
            <a:off x="3801670" y="3206386"/>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36" name="Video Platform AI"/>
          <p:cNvSpPr txBox="1"/>
          <p:nvPr/>
        </p:nvSpPr>
        <p:spPr>
          <a:xfrm>
            <a:off x="4740817" y="3346136"/>
            <a:ext cx="495391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Video Platform AI</a:t>
            </a:r>
          </a:p>
        </p:txBody>
      </p:sp>
      <p:sp>
        <p:nvSpPr>
          <p:cNvPr id="1137" name="Suchen"/>
          <p:cNvSpPr/>
          <p:nvPr/>
        </p:nvSpPr>
        <p:spPr>
          <a:xfrm>
            <a:off x="4590310" y="4500171"/>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38" name="Linien"/>
          <p:cNvSpPr/>
          <p:nvPr/>
        </p:nvSpPr>
        <p:spPr>
          <a:xfrm>
            <a:off x="2694261" y="4817440"/>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139" name="Linien"/>
          <p:cNvSpPr/>
          <p:nvPr/>
        </p:nvSpPr>
        <p:spPr>
          <a:xfrm>
            <a:off x="13587479" y="5084038"/>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140" name="Linien"/>
          <p:cNvSpPr/>
          <p:nvPr/>
        </p:nvSpPr>
        <p:spPr>
          <a:xfrm flipV="1">
            <a:off x="5849035" y="4354881"/>
            <a:ext cx="1" cy="1362054"/>
          </a:xfrm>
          <a:prstGeom prst="line">
            <a:avLst/>
          </a:prstGeom>
          <a:ln w="63500">
            <a:solidFill>
              <a:srgbClr val="000000"/>
            </a:solidFill>
            <a:miter lim="400000"/>
          </a:ln>
        </p:spPr>
        <p:txBody>
          <a:bodyPr lIns="50800" tIns="50800" rIns="50800" bIns="50800" anchor="ctr"/>
          <a:lstStyle/>
          <a:p>
            <a:pPr/>
          </a:p>
        </p:txBody>
      </p:sp>
      <p:sp>
        <p:nvSpPr>
          <p:cNvPr id="1141" name="Linien"/>
          <p:cNvSpPr/>
          <p:nvPr/>
        </p:nvSpPr>
        <p:spPr>
          <a:xfrm flipV="1">
            <a:off x="7859509" y="4354881"/>
            <a:ext cx="1" cy="1362054"/>
          </a:xfrm>
          <a:prstGeom prst="line">
            <a:avLst/>
          </a:prstGeom>
          <a:ln w="63500">
            <a:solidFill>
              <a:srgbClr val="000000"/>
            </a:solidFill>
            <a:miter lim="400000"/>
          </a:ln>
        </p:spPr>
        <p:txBody>
          <a:bodyPr lIns="50800" tIns="50800" rIns="50800" bIns="50800" anchor="ctr"/>
          <a:lstStyle/>
          <a:p>
            <a:pPr/>
          </a:p>
        </p:txBody>
      </p:sp>
      <p:sp>
        <p:nvSpPr>
          <p:cNvPr id="1142" name="7. Avoiding the „filter bubble“"/>
          <p:cNvSpPr txBox="1"/>
          <p:nvPr/>
        </p:nvSpPr>
        <p:spPr>
          <a:xfrm>
            <a:off x="273151" y="261098"/>
            <a:ext cx="910894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7. </a:t>
            </a:r>
            <a:r>
              <a:rPr>
                <a:solidFill>
                  <a:schemeClr val="accent1"/>
                </a:solidFill>
              </a:rPr>
              <a:t>Avoiding</a:t>
            </a:r>
            <a:r>
              <a:t> the „</a:t>
            </a:r>
            <a:r>
              <a:rPr>
                <a:solidFill>
                  <a:schemeClr val="accent1"/>
                </a:solidFill>
              </a:rPr>
              <a:t>filter bubble</a:t>
            </a:r>
            <a:r>
              <a:t>“</a:t>
            </a:r>
          </a:p>
        </p:txBody>
      </p:sp>
      <p:sp>
        <p:nvSpPr>
          <p:cNvPr id="1143" name="Don’t let AI filter your content!"/>
          <p:cNvSpPr txBox="1"/>
          <p:nvPr/>
        </p:nvSpPr>
        <p:spPr>
          <a:xfrm>
            <a:off x="6887692" y="10068890"/>
            <a:ext cx="2141685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chemeClr val="accent1"/>
                </a:solidFill>
              </a:defRPr>
            </a:lvl1pPr>
          </a:lstStyle>
          <a:p>
            <a:pPr>
              <a:defRPr>
                <a:solidFill>
                  <a:srgbClr val="000000"/>
                </a:solidFill>
              </a:defRPr>
            </a:pPr>
            <a:r>
              <a:rPr>
                <a:solidFill>
                  <a:schemeClr val="accent1"/>
                </a:solidFill>
              </a:rPr>
              <a:t>Don’t let AI filter your content!</a:t>
            </a:r>
          </a:p>
        </p:txBody>
      </p:sp>
      <p:sp>
        <p:nvSpPr>
          <p:cNvPr id="1144" name="Bearbeitbares Dokument"/>
          <p:cNvSpPr/>
          <p:nvPr/>
        </p:nvSpPr>
        <p:spPr>
          <a:xfrm>
            <a:off x="8194273" y="4463172"/>
            <a:ext cx="940498" cy="1021904"/>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45" name="Globus – Europa"/>
          <p:cNvSpPr/>
          <p:nvPr/>
        </p:nvSpPr>
        <p:spPr>
          <a:xfrm>
            <a:off x="892305" y="4182778"/>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46" name="Filmstreifen"/>
          <p:cNvSpPr/>
          <p:nvPr/>
        </p:nvSpPr>
        <p:spPr>
          <a:xfrm>
            <a:off x="11552347" y="4549309"/>
            <a:ext cx="1370053" cy="115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47" name="Abgerundetes Rechteck"/>
          <p:cNvSpPr/>
          <p:nvPr/>
        </p:nvSpPr>
        <p:spPr>
          <a:xfrm>
            <a:off x="14671214" y="4080976"/>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48" name="Auge"/>
          <p:cNvSpPr/>
          <p:nvPr/>
        </p:nvSpPr>
        <p:spPr>
          <a:xfrm>
            <a:off x="14837582" y="4834452"/>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49" name="Gehirn"/>
          <p:cNvSpPr/>
          <p:nvPr/>
        </p:nvSpPr>
        <p:spPr>
          <a:xfrm>
            <a:off x="16659000" y="4533275"/>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50" name="Füllfederhalter"/>
          <p:cNvSpPr/>
          <p:nvPr/>
        </p:nvSpPr>
        <p:spPr>
          <a:xfrm>
            <a:off x="18887273" y="4562547"/>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51" name="Linien"/>
          <p:cNvSpPr/>
          <p:nvPr/>
        </p:nvSpPr>
        <p:spPr>
          <a:xfrm flipV="1">
            <a:off x="16352290" y="4468355"/>
            <a:ext cx="1" cy="1362054"/>
          </a:xfrm>
          <a:prstGeom prst="line">
            <a:avLst/>
          </a:prstGeom>
          <a:ln w="63500">
            <a:solidFill>
              <a:srgbClr val="000000"/>
            </a:solidFill>
            <a:miter lim="400000"/>
          </a:ln>
        </p:spPr>
        <p:txBody>
          <a:bodyPr lIns="50800" tIns="50800" rIns="50800" bIns="50800" anchor="ctr"/>
          <a:lstStyle/>
          <a:p>
            <a:pPr/>
          </a:p>
        </p:txBody>
      </p:sp>
      <p:sp>
        <p:nvSpPr>
          <p:cNvPr id="1152" name="Linien"/>
          <p:cNvSpPr/>
          <p:nvPr/>
        </p:nvSpPr>
        <p:spPr>
          <a:xfrm flipV="1">
            <a:off x="18378487" y="4468355"/>
            <a:ext cx="1" cy="1362054"/>
          </a:xfrm>
          <a:prstGeom prst="line">
            <a:avLst/>
          </a:prstGeom>
          <a:ln w="63500">
            <a:solidFill>
              <a:srgbClr val="000000"/>
            </a:solidFill>
            <a:miter lim="400000"/>
          </a:ln>
        </p:spPr>
        <p:txBody>
          <a:bodyPr lIns="50800" tIns="50800" rIns="50800" bIns="50800" anchor="ctr"/>
          <a:lstStyle/>
          <a:p>
            <a:pPr/>
          </a:p>
        </p:txBody>
      </p:sp>
      <p:sp>
        <p:nvSpPr>
          <p:cNvPr id="1153" name="Männlich"/>
          <p:cNvSpPr/>
          <p:nvPr/>
        </p:nvSpPr>
        <p:spPr>
          <a:xfrm>
            <a:off x="14379654" y="3363862"/>
            <a:ext cx="567191"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54" name="Linien"/>
          <p:cNvSpPr/>
          <p:nvPr/>
        </p:nvSpPr>
        <p:spPr>
          <a:xfrm>
            <a:off x="20338302" y="5149381"/>
            <a:ext cx="93869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155" name="John"/>
          <p:cNvSpPr txBox="1"/>
          <p:nvPr/>
        </p:nvSpPr>
        <p:spPr>
          <a:xfrm>
            <a:off x="15189145" y="3526992"/>
            <a:ext cx="14962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1156" name="Zahnrad"/>
          <p:cNvSpPr/>
          <p:nvPr/>
        </p:nvSpPr>
        <p:spPr>
          <a:xfrm>
            <a:off x="21615207" y="4545548"/>
            <a:ext cx="1269878" cy="1270125"/>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57" name="Selection of Movie Clips"/>
          <p:cNvSpPr txBox="1"/>
          <p:nvPr/>
        </p:nvSpPr>
        <p:spPr>
          <a:xfrm>
            <a:off x="11090811" y="3170784"/>
            <a:ext cx="3363324" cy="1115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100"/>
            </a:lvl1pPr>
          </a:lstStyle>
          <a:p>
            <a:pPr/>
            <a:r>
              <a:t>Selection of Movie Clips</a:t>
            </a:r>
          </a:p>
        </p:txBody>
      </p:sp>
      <p:sp>
        <p:nvSpPr>
          <p:cNvPr id="1158" name="Choosing Movie Clips"/>
          <p:cNvSpPr txBox="1"/>
          <p:nvPr/>
        </p:nvSpPr>
        <p:spPr>
          <a:xfrm>
            <a:off x="21327957" y="3170784"/>
            <a:ext cx="3363323" cy="11150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Choosing</a:t>
            </a:r>
            <a:br/>
            <a:r>
              <a:t>Movie Clips</a:t>
            </a:r>
          </a:p>
        </p:txBody>
      </p:sp>
      <p:sp>
        <p:nvSpPr>
          <p:cNvPr id="1159" name="Linien"/>
          <p:cNvSpPr/>
          <p:nvPr/>
        </p:nvSpPr>
        <p:spPr>
          <a:xfrm flipV="1">
            <a:off x="10705649" y="5335233"/>
            <a:ext cx="1" cy="4269613"/>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3" name="8. General strategies"/>
          <p:cNvSpPr txBox="1"/>
          <p:nvPr/>
        </p:nvSpPr>
        <p:spPr>
          <a:xfrm>
            <a:off x="273151" y="261098"/>
            <a:ext cx="621456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8. </a:t>
            </a:r>
            <a:r>
              <a:rPr>
                <a:solidFill>
                  <a:schemeClr val="accent1"/>
                </a:solidFill>
              </a:rPr>
              <a:t>General strategies</a:t>
            </a:r>
          </a:p>
        </p:txBody>
      </p:sp>
      <p:sp>
        <p:nvSpPr>
          <p:cNvPr id="1164" name="Abgerundetes Rechteck"/>
          <p:cNvSpPr/>
          <p:nvPr/>
        </p:nvSpPr>
        <p:spPr>
          <a:xfrm>
            <a:off x="942907" y="3070084"/>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65" name="Suchen"/>
          <p:cNvSpPr/>
          <p:nvPr/>
        </p:nvSpPr>
        <p:spPr>
          <a:xfrm>
            <a:off x="1380080" y="3613858"/>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66" name="Linien"/>
          <p:cNvSpPr/>
          <p:nvPr/>
        </p:nvSpPr>
        <p:spPr>
          <a:xfrm flipV="1">
            <a:off x="2623983" y="3457462"/>
            <a:ext cx="1" cy="1362054"/>
          </a:xfrm>
          <a:prstGeom prst="line">
            <a:avLst/>
          </a:prstGeom>
          <a:ln w="63500">
            <a:solidFill>
              <a:srgbClr val="000000"/>
            </a:solidFill>
            <a:miter lim="400000"/>
          </a:ln>
        </p:spPr>
        <p:txBody>
          <a:bodyPr lIns="50800" tIns="50800" rIns="50800" bIns="50800" anchor="ctr"/>
          <a:lstStyle/>
          <a:p>
            <a:pPr/>
          </a:p>
        </p:txBody>
      </p:sp>
      <p:sp>
        <p:nvSpPr>
          <p:cNvPr id="1167" name="Linien"/>
          <p:cNvSpPr/>
          <p:nvPr/>
        </p:nvSpPr>
        <p:spPr>
          <a:xfrm flipV="1">
            <a:off x="4650178" y="3457462"/>
            <a:ext cx="1" cy="1362054"/>
          </a:xfrm>
          <a:prstGeom prst="line">
            <a:avLst/>
          </a:prstGeom>
          <a:ln w="63500">
            <a:solidFill>
              <a:srgbClr val="000000"/>
            </a:solidFill>
            <a:miter lim="400000"/>
          </a:ln>
        </p:spPr>
        <p:txBody>
          <a:bodyPr lIns="50800" tIns="50800" rIns="50800" bIns="50800" anchor="ctr"/>
          <a:lstStyle/>
          <a:p>
            <a:pPr/>
          </a:p>
        </p:txBody>
      </p:sp>
      <p:sp>
        <p:nvSpPr>
          <p:cNvPr id="1168" name="Organigramm"/>
          <p:cNvSpPr/>
          <p:nvPr/>
        </p:nvSpPr>
        <p:spPr>
          <a:xfrm>
            <a:off x="2924499" y="3554847"/>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69" name="Linien"/>
          <p:cNvSpPr/>
          <p:nvPr/>
        </p:nvSpPr>
        <p:spPr>
          <a:xfrm>
            <a:off x="6644625" y="4064333"/>
            <a:ext cx="960032" cy="1"/>
          </a:xfrm>
          <a:prstGeom prst="line">
            <a:avLst/>
          </a:prstGeom>
          <a:ln w="63500">
            <a:solidFill>
              <a:srgbClr val="000000"/>
            </a:solidFill>
            <a:miter lim="400000"/>
            <a:tailEnd type="triangle"/>
          </a:ln>
        </p:spPr>
        <p:txBody>
          <a:bodyPr lIns="50800" tIns="50800" rIns="50800" bIns="50800" anchor="ctr"/>
          <a:lstStyle/>
          <a:p>
            <a:pPr/>
          </a:p>
        </p:txBody>
      </p:sp>
      <p:sp>
        <p:nvSpPr>
          <p:cNvPr id="1170" name="Output"/>
          <p:cNvSpPr txBox="1"/>
          <p:nvPr/>
        </p:nvSpPr>
        <p:spPr>
          <a:xfrm>
            <a:off x="7945369" y="4668981"/>
            <a:ext cx="14060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Output</a:t>
            </a:r>
          </a:p>
        </p:txBody>
      </p:sp>
      <p:sp>
        <p:nvSpPr>
          <p:cNvPr id="1171" name="Textdokument"/>
          <p:cNvSpPr/>
          <p:nvPr/>
        </p:nvSpPr>
        <p:spPr>
          <a:xfrm>
            <a:off x="8067383" y="3228439"/>
            <a:ext cx="1088773"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72" name="Roboter"/>
          <p:cNvSpPr/>
          <p:nvPr/>
        </p:nvSpPr>
        <p:spPr>
          <a:xfrm>
            <a:off x="533860" y="2457020"/>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73" name="Abgerundetes Rechteck"/>
          <p:cNvSpPr/>
          <p:nvPr/>
        </p:nvSpPr>
        <p:spPr>
          <a:xfrm>
            <a:off x="11633817" y="5706026"/>
            <a:ext cx="5321458"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74" name="Linien"/>
          <p:cNvSpPr/>
          <p:nvPr/>
        </p:nvSpPr>
        <p:spPr>
          <a:xfrm>
            <a:off x="9718749" y="4581401"/>
            <a:ext cx="1109519" cy="1485561"/>
          </a:xfrm>
          <a:prstGeom prst="line">
            <a:avLst/>
          </a:prstGeom>
          <a:ln w="63500" cap="rnd">
            <a:solidFill>
              <a:srgbClr val="000000"/>
            </a:solidFill>
            <a:custDash>
              <a:ds d="100000" sp="200000"/>
            </a:custDash>
            <a:tailEnd type="triangle"/>
          </a:ln>
        </p:spPr>
        <p:txBody>
          <a:bodyPr lIns="50800" tIns="50800" rIns="50800" bIns="50800" anchor="ctr"/>
          <a:lstStyle/>
          <a:p>
            <a:pPr/>
          </a:p>
        </p:txBody>
      </p:sp>
      <p:sp>
        <p:nvSpPr>
          <p:cNvPr id="1175" name="Gehirn"/>
          <p:cNvSpPr/>
          <p:nvPr/>
        </p:nvSpPr>
        <p:spPr>
          <a:xfrm>
            <a:off x="13621602" y="6158325"/>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76" name="Füllfederhalter"/>
          <p:cNvSpPr/>
          <p:nvPr/>
        </p:nvSpPr>
        <p:spPr>
          <a:xfrm>
            <a:off x="15849875" y="6187597"/>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77" name="Linien"/>
          <p:cNvSpPr/>
          <p:nvPr/>
        </p:nvSpPr>
        <p:spPr>
          <a:xfrm flipV="1">
            <a:off x="13314892" y="6093405"/>
            <a:ext cx="1" cy="1362054"/>
          </a:xfrm>
          <a:prstGeom prst="line">
            <a:avLst/>
          </a:prstGeom>
          <a:ln w="63500">
            <a:solidFill>
              <a:srgbClr val="000000"/>
            </a:solidFill>
            <a:miter lim="400000"/>
          </a:ln>
        </p:spPr>
        <p:txBody>
          <a:bodyPr lIns="50800" tIns="50800" rIns="50800" bIns="50800" anchor="ctr"/>
          <a:lstStyle/>
          <a:p>
            <a:pPr/>
          </a:p>
        </p:txBody>
      </p:sp>
      <p:sp>
        <p:nvSpPr>
          <p:cNvPr id="1178" name="Linien"/>
          <p:cNvSpPr/>
          <p:nvPr/>
        </p:nvSpPr>
        <p:spPr>
          <a:xfrm flipV="1">
            <a:off x="15341089" y="6093405"/>
            <a:ext cx="1" cy="1362054"/>
          </a:xfrm>
          <a:prstGeom prst="line">
            <a:avLst/>
          </a:prstGeom>
          <a:ln w="63500">
            <a:solidFill>
              <a:srgbClr val="000000"/>
            </a:solidFill>
            <a:miter lim="400000"/>
          </a:ln>
        </p:spPr>
        <p:txBody>
          <a:bodyPr lIns="50800" tIns="50800" rIns="50800" bIns="50800" anchor="ctr"/>
          <a:lstStyle/>
          <a:p>
            <a:pPr/>
          </a:p>
        </p:txBody>
      </p:sp>
      <p:sp>
        <p:nvSpPr>
          <p:cNvPr id="1179" name="Männlich"/>
          <p:cNvSpPr/>
          <p:nvPr/>
        </p:nvSpPr>
        <p:spPr>
          <a:xfrm>
            <a:off x="11345960" y="5098137"/>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80" name="Suchen"/>
          <p:cNvSpPr/>
          <p:nvPr/>
        </p:nvSpPr>
        <p:spPr>
          <a:xfrm>
            <a:off x="12013796" y="6317296"/>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81" name="AI-Chatbot"/>
          <p:cNvSpPr txBox="1"/>
          <p:nvPr/>
        </p:nvSpPr>
        <p:spPr>
          <a:xfrm>
            <a:off x="1493424" y="2497694"/>
            <a:ext cx="315559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AI-Chatbot</a:t>
            </a:r>
          </a:p>
        </p:txBody>
      </p:sp>
      <p:sp>
        <p:nvSpPr>
          <p:cNvPr id="1182" name="Peter"/>
          <p:cNvSpPr txBox="1"/>
          <p:nvPr/>
        </p:nvSpPr>
        <p:spPr>
          <a:xfrm>
            <a:off x="12101822" y="5138811"/>
            <a:ext cx="153405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Peter</a:t>
            </a:r>
          </a:p>
        </p:txBody>
      </p:sp>
      <p:sp>
        <p:nvSpPr>
          <p:cNvPr id="1183" name="Bearbeitbares Dokument"/>
          <p:cNvSpPr/>
          <p:nvPr/>
        </p:nvSpPr>
        <p:spPr>
          <a:xfrm>
            <a:off x="5017585" y="3622363"/>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84" name="Globus – Europa"/>
          <p:cNvSpPr/>
          <p:nvPr/>
        </p:nvSpPr>
        <p:spPr>
          <a:xfrm>
            <a:off x="7976431" y="708742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85" name="Linien"/>
          <p:cNvSpPr/>
          <p:nvPr/>
        </p:nvSpPr>
        <p:spPr>
          <a:xfrm flipV="1">
            <a:off x="9520559" y="6900050"/>
            <a:ext cx="1356655" cy="849459"/>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186" name="The most trusted source of information are your own observations"/>
          <p:cNvSpPr txBox="1"/>
          <p:nvPr/>
        </p:nvSpPr>
        <p:spPr>
          <a:xfrm>
            <a:off x="11259183" y="10069664"/>
            <a:ext cx="8163813" cy="261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00000"/>
              </a:lnSpc>
            </a:pPr>
            <a:r>
              <a:t>The </a:t>
            </a:r>
            <a:r>
              <a:rPr>
                <a:solidFill>
                  <a:schemeClr val="accent1"/>
                </a:solidFill>
              </a:rPr>
              <a:t>most trusted</a:t>
            </a:r>
            <a:r>
              <a:t> source of information are </a:t>
            </a:r>
            <a:r>
              <a:rPr>
                <a:solidFill>
                  <a:schemeClr val="accent1"/>
                </a:solidFill>
              </a:rPr>
              <a:t>your own observations</a:t>
            </a:r>
          </a:p>
        </p:txBody>
      </p:sp>
      <p:sp>
        <p:nvSpPr>
          <p:cNvPr id="1187" name="Geöffnetes Buch"/>
          <p:cNvSpPr/>
          <p:nvPr/>
        </p:nvSpPr>
        <p:spPr>
          <a:xfrm>
            <a:off x="18677080" y="5986662"/>
            <a:ext cx="1316941" cy="12193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88" name="Linien"/>
          <p:cNvSpPr/>
          <p:nvPr/>
        </p:nvSpPr>
        <p:spPr>
          <a:xfrm>
            <a:off x="17335535" y="6596313"/>
            <a:ext cx="93869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189" name="Language"/>
          <p:cNvSpPr txBox="1"/>
          <p:nvPr/>
        </p:nvSpPr>
        <p:spPr>
          <a:xfrm>
            <a:off x="18541984" y="7318620"/>
            <a:ext cx="191587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Language</a:t>
            </a:r>
          </a:p>
        </p:txBody>
      </p:sp>
      <p:sp>
        <p:nvSpPr>
          <p:cNvPr id="1190" name="Hand"/>
          <p:cNvSpPr/>
          <p:nvPr/>
        </p:nvSpPr>
        <p:spPr>
          <a:xfrm>
            <a:off x="21290415" y="5806179"/>
            <a:ext cx="1008975" cy="1451452"/>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91" name="Actions"/>
          <p:cNvSpPr txBox="1"/>
          <p:nvPr/>
        </p:nvSpPr>
        <p:spPr>
          <a:xfrm>
            <a:off x="20954497" y="7318620"/>
            <a:ext cx="145406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Actions</a:t>
            </a:r>
          </a:p>
        </p:txBody>
      </p:sp>
      <p:sp>
        <p:nvSpPr>
          <p:cNvPr id="1192" name="Rechteck"/>
          <p:cNvSpPr/>
          <p:nvPr/>
        </p:nvSpPr>
        <p:spPr>
          <a:xfrm>
            <a:off x="6941925" y="6266109"/>
            <a:ext cx="3339690" cy="2911950"/>
          </a:xfrm>
          <a:prstGeom prst="rect">
            <a:avLst/>
          </a:prstGeom>
          <a:ln w="63500">
            <a:solidFill>
              <a:schemeClr val="accent3">
                <a:hueOff val="914338"/>
                <a:satOff val="31515"/>
                <a:lumOff val="-30790"/>
              </a:schemeClr>
            </a:solidFill>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Rechteck"/>
          <p:cNvSpPr/>
          <p:nvPr/>
        </p:nvSpPr>
        <p:spPr>
          <a:xfrm>
            <a:off x="7175588" y="4903762"/>
            <a:ext cx="15759408" cy="3908476"/>
          </a:xfrm>
          <a:prstGeom prst="rect">
            <a:avLst/>
          </a:prstGeom>
          <a:ln w="63500">
            <a:solidFill>
              <a:schemeClr val="accent3">
                <a:hueOff val="914338"/>
                <a:satOff val="31515"/>
                <a:lumOff val="-30790"/>
              </a:schemeClr>
            </a:solidFill>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95" name="8. General strategies"/>
          <p:cNvSpPr txBox="1"/>
          <p:nvPr/>
        </p:nvSpPr>
        <p:spPr>
          <a:xfrm>
            <a:off x="273151" y="261098"/>
            <a:ext cx="621456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8. </a:t>
            </a:r>
            <a:r>
              <a:rPr>
                <a:solidFill>
                  <a:schemeClr val="accent1"/>
                </a:solidFill>
              </a:rPr>
              <a:t>General strategies</a:t>
            </a:r>
          </a:p>
        </p:txBody>
      </p:sp>
      <p:sp>
        <p:nvSpPr>
          <p:cNvPr id="1196" name="Abgerundetes Rechteck"/>
          <p:cNvSpPr/>
          <p:nvPr/>
        </p:nvSpPr>
        <p:spPr>
          <a:xfrm>
            <a:off x="942907" y="2650984"/>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197" name="Suchen"/>
          <p:cNvSpPr/>
          <p:nvPr/>
        </p:nvSpPr>
        <p:spPr>
          <a:xfrm>
            <a:off x="1380080" y="3194758"/>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198" name="Linien"/>
          <p:cNvSpPr/>
          <p:nvPr/>
        </p:nvSpPr>
        <p:spPr>
          <a:xfrm flipV="1">
            <a:off x="2623983" y="3038362"/>
            <a:ext cx="1" cy="1362054"/>
          </a:xfrm>
          <a:prstGeom prst="line">
            <a:avLst/>
          </a:prstGeom>
          <a:ln w="63500">
            <a:solidFill>
              <a:srgbClr val="000000"/>
            </a:solidFill>
            <a:miter lim="400000"/>
          </a:ln>
        </p:spPr>
        <p:txBody>
          <a:bodyPr lIns="50800" tIns="50800" rIns="50800" bIns="50800" anchor="ctr"/>
          <a:lstStyle/>
          <a:p>
            <a:pPr/>
          </a:p>
        </p:txBody>
      </p:sp>
      <p:sp>
        <p:nvSpPr>
          <p:cNvPr id="1199" name="Linien"/>
          <p:cNvSpPr/>
          <p:nvPr/>
        </p:nvSpPr>
        <p:spPr>
          <a:xfrm flipV="1">
            <a:off x="4650178" y="3038362"/>
            <a:ext cx="1" cy="1362054"/>
          </a:xfrm>
          <a:prstGeom prst="line">
            <a:avLst/>
          </a:prstGeom>
          <a:ln w="63500">
            <a:solidFill>
              <a:srgbClr val="000000"/>
            </a:solidFill>
            <a:miter lim="400000"/>
          </a:ln>
        </p:spPr>
        <p:txBody>
          <a:bodyPr lIns="50800" tIns="50800" rIns="50800" bIns="50800" anchor="ctr"/>
          <a:lstStyle/>
          <a:p>
            <a:pPr/>
          </a:p>
        </p:txBody>
      </p:sp>
      <p:sp>
        <p:nvSpPr>
          <p:cNvPr id="1200" name="Organigramm"/>
          <p:cNvSpPr/>
          <p:nvPr/>
        </p:nvSpPr>
        <p:spPr>
          <a:xfrm>
            <a:off x="2924499" y="3135747"/>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01" name="Linien"/>
          <p:cNvSpPr/>
          <p:nvPr/>
        </p:nvSpPr>
        <p:spPr>
          <a:xfrm>
            <a:off x="6644625" y="3645233"/>
            <a:ext cx="960032" cy="1"/>
          </a:xfrm>
          <a:prstGeom prst="line">
            <a:avLst/>
          </a:prstGeom>
          <a:ln w="63500">
            <a:solidFill>
              <a:srgbClr val="000000"/>
            </a:solidFill>
            <a:miter lim="400000"/>
            <a:tailEnd type="triangle"/>
          </a:ln>
        </p:spPr>
        <p:txBody>
          <a:bodyPr lIns="50800" tIns="50800" rIns="50800" bIns="50800" anchor="ctr"/>
          <a:lstStyle/>
          <a:p>
            <a:pPr/>
          </a:p>
        </p:txBody>
      </p:sp>
      <p:sp>
        <p:nvSpPr>
          <p:cNvPr id="1202" name="Output"/>
          <p:cNvSpPr txBox="1"/>
          <p:nvPr/>
        </p:nvSpPr>
        <p:spPr>
          <a:xfrm>
            <a:off x="7945369" y="4199081"/>
            <a:ext cx="14060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Output</a:t>
            </a:r>
          </a:p>
        </p:txBody>
      </p:sp>
      <p:sp>
        <p:nvSpPr>
          <p:cNvPr id="1203" name="Textdokument"/>
          <p:cNvSpPr/>
          <p:nvPr/>
        </p:nvSpPr>
        <p:spPr>
          <a:xfrm>
            <a:off x="8067383" y="2809339"/>
            <a:ext cx="1088773"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04" name="Roboter"/>
          <p:cNvSpPr/>
          <p:nvPr/>
        </p:nvSpPr>
        <p:spPr>
          <a:xfrm>
            <a:off x="533860" y="2037920"/>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05" name="Abgerundetes Rechteck"/>
          <p:cNvSpPr/>
          <p:nvPr/>
        </p:nvSpPr>
        <p:spPr>
          <a:xfrm>
            <a:off x="11633817" y="5706026"/>
            <a:ext cx="5321458"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206" name="Linien"/>
          <p:cNvSpPr/>
          <p:nvPr/>
        </p:nvSpPr>
        <p:spPr>
          <a:xfrm>
            <a:off x="9514896" y="3975052"/>
            <a:ext cx="1313372" cy="2091910"/>
          </a:xfrm>
          <a:prstGeom prst="line">
            <a:avLst/>
          </a:prstGeom>
          <a:ln w="63500" cap="rnd">
            <a:solidFill>
              <a:srgbClr val="000000"/>
            </a:solidFill>
            <a:custDash>
              <a:ds d="100000" sp="200000"/>
            </a:custDash>
            <a:tailEnd type="triangle"/>
          </a:ln>
        </p:spPr>
        <p:txBody>
          <a:bodyPr lIns="50800" tIns="50800" rIns="50800" bIns="50800" anchor="ctr"/>
          <a:lstStyle/>
          <a:p>
            <a:pPr/>
          </a:p>
        </p:txBody>
      </p:sp>
      <p:sp>
        <p:nvSpPr>
          <p:cNvPr id="1207" name="Gehirn"/>
          <p:cNvSpPr/>
          <p:nvPr/>
        </p:nvSpPr>
        <p:spPr>
          <a:xfrm>
            <a:off x="13621602" y="6158325"/>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08" name="Füllfederhalter"/>
          <p:cNvSpPr/>
          <p:nvPr/>
        </p:nvSpPr>
        <p:spPr>
          <a:xfrm>
            <a:off x="15849875" y="6187597"/>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09" name="Linien"/>
          <p:cNvSpPr/>
          <p:nvPr/>
        </p:nvSpPr>
        <p:spPr>
          <a:xfrm flipV="1">
            <a:off x="13314892" y="6093405"/>
            <a:ext cx="1" cy="1362054"/>
          </a:xfrm>
          <a:prstGeom prst="line">
            <a:avLst/>
          </a:prstGeom>
          <a:ln w="63500">
            <a:solidFill>
              <a:srgbClr val="000000"/>
            </a:solidFill>
            <a:miter lim="400000"/>
          </a:ln>
        </p:spPr>
        <p:txBody>
          <a:bodyPr lIns="50800" tIns="50800" rIns="50800" bIns="50800" anchor="ctr"/>
          <a:lstStyle/>
          <a:p>
            <a:pPr/>
          </a:p>
        </p:txBody>
      </p:sp>
      <p:sp>
        <p:nvSpPr>
          <p:cNvPr id="1210" name="Linien"/>
          <p:cNvSpPr/>
          <p:nvPr/>
        </p:nvSpPr>
        <p:spPr>
          <a:xfrm flipV="1">
            <a:off x="15341089" y="6093405"/>
            <a:ext cx="1" cy="1362054"/>
          </a:xfrm>
          <a:prstGeom prst="line">
            <a:avLst/>
          </a:prstGeom>
          <a:ln w="63500">
            <a:solidFill>
              <a:srgbClr val="000000"/>
            </a:solidFill>
            <a:miter lim="400000"/>
          </a:ln>
        </p:spPr>
        <p:txBody>
          <a:bodyPr lIns="50800" tIns="50800" rIns="50800" bIns="50800" anchor="ctr"/>
          <a:lstStyle/>
          <a:p>
            <a:pPr/>
          </a:p>
        </p:txBody>
      </p:sp>
      <p:sp>
        <p:nvSpPr>
          <p:cNvPr id="1211" name="Männlich"/>
          <p:cNvSpPr/>
          <p:nvPr/>
        </p:nvSpPr>
        <p:spPr>
          <a:xfrm>
            <a:off x="11345960" y="5098137"/>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12" name="Suchen"/>
          <p:cNvSpPr/>
          <p:nvPr/>
        </p:nvSpPr>
        <p:spPr>
          <a:xfrm>
            <a:off x="12013796" y="6317296"/>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13" name="AI-Chatbot"/>
          <p:cNvSpPr txBox="1"/>
          <p:nvPr/>
        </p:nvSpPr>
        <p:spPr>
          <a:xfrm>
            <a:off x="1493424" y="2078594"/>
            <a:ext cx="315559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AI-Chatbot</a:t>
            </a:r>
          </a:p>
        </p:txBody>
      </p:sp>
      <p:sp>
        <p:nvSpPr>
          <p:cNvPr id="1214" name="Peter"/>
          <p:cNvSpPr txBox="1"/>
          <p:nvPr/>
        </p:nvSpPr>
        <p:spPr>
          <a:xfrm>
            <a:off x="12101822" y="5138811"/>
            <a:ext cx="153405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Peter</a:t>
            </a:r>
          </a:p>
        </p:txBody>
      </p:sp>
      <p:sp>
        <p:nvSpPr>
          <p:cNvPr id="1215" name="Bearbeitbares Dokument"/>
          <p:cNvSpPr/>
          <p:nvPr/>
        </p:nvSpPr>
        <p:spPr>
          <a:xfrm>
            <a:off x="5017585" y="3203263"/>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16" name="Globus – Europa"/>
          <p:cNvSpPr/>
          <p:nvPr/>
        </p:nvSpPr>
        <p:spPr>
          <a:xfrm>
            <a:off x="7976431" y="708742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17" name="Linien"/>
          <p:cNvSpPr/>
          <p:nvPr/>
        </p:nvSpPr>
        <p:spPr>
          <a:xfrm flipV="1">
            <a:off x="9520559" y="6900050"/>
            <a:ext cx="1356655" cy="849459"/>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218" name="Treasure your analog life!"/>
          <p:cNvSpPr txBox="1"/>
          <p:nvPr/>
        </p:nvSpPr>
        <p:spPr>
          <a:xfrm>
            <a:off x="5067122" y="9739551"/>
            <a:ext cx="8163813"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a:solidFill>
                  <a:schemeClr val="accent1"/>
                </a:solidFill>
              </a:defRPr>
            </a:lvl1pPr>
          </a:lstStyle>
          <a:p>
            <a:pPr/>
            <a:r>
              <a:t>Treasure your analog life!</a:t>
            </a:r>
          </a:p>
        </p:txBody>
      </p:sp>
      <p:sp>
        <p:nvSpPr>
          <p:cNvPr id="1219" name="Geöffnetes Buch"/>
          <p:cNvSpPr/>
          <p:nvPr/>
        </p:nvSpPr>
        <p:spPr>
          <a:xfrm>
            <a:off x="18677080" y="5986662"/>
            <a:ext cx="1316941" cy="12193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20" name="Linien"/>
          <p:cNvSpPr/>
          <p:nvPr/>
        </p:nvSpPr>
        <p:spPr>
          <a:xfrm>
            <a:off x="17335535" y="6596313"/>
            <a:ext cx="93869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221" name="Language"/>
          <p:cNvSpPr txBox="1"/>
          <p:nvPr/>
        </p:nvSpPr>
        <p:spPr>
          <a:xfrm>
            <a:off x="18541984" y="7318620"/>
            <a:ext cx="191587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Language</a:t>
            </a:r>
          </a:p>
        </p:txBody>
      </p:sp>
      <p:sp>
        <p:nvSpPr>
          <p:cNvPr id="1222" name="Hand"/>
          <p:cNvSpPr/>
          <p:nvPr/>
        </p:nvSpPr>
        <p:spPr>
          <a:xfrm>
            <a:off x="21290415" y="5806179"/>
            <a:ext cx="1008975" cy="1451452"/>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223" name="Actions"/>
          <p:cNvSpPr txBox="1"/>
          <p:nvPr/>
        </p:nvSpPr>
        <p:spPr>
          <a:xfrm>
            <a:off x="20954497" y="7318620"/>
            <a:ext cx="145406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Actions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Abgerundetes Rechteck"/>
          <p:cNvSpPr/>
          <p:nvPr/>
        </p:nvSpPr>
        <p:spPr>
          <a:xfrm>
            <a:off x="8196498" y="5302229"/>
            <a:ext cx="5321458"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185" name="Geöffnetes Buch"/>
          <p:cNvSpPr/>
          <p:nvPr/>
        </p:nvSpPr>
        <p:spPr>
          <a:xfrm>
            <a:off x="15205132" y="5760984"/>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86" name="Auge"/>
          <p:cNvSpPr/>
          <p:nvPr/>
        </p:nvSpPr>
        <p:spPr>
          <a:xfrm>
            <a:off x="8362866" y="6055705"/>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87" name="Globus – Europa"/>
          <p:cNvSpPr/>
          <p:nvPr/>
        </p:nvSpPr>
        <p:spPr>
          <a:xfrm>
            <a:off x="5447389" y="5759560"/>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88" name="Linien"/>
          <p:cNvSpPr/>
          <p:nvPr/>
        </p:nvSpPr>
        <p:spPr>
          <a:xfrm>
            <a:off x="7112762" y="6296477"/>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89" name="Gehirn"/>
          <p:cNvSpPr/>
          <p:nvPr/>
        </p:nvSpPr>
        <p:spPr>
          <a:xfrm>
            <a:off x="10184283" y="5754527"/>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90" name="Füllfederhalter"/>
          <p:cNvSpPr/>
          <p:nvPr/>
        </p:nvSpPr>
        <p:spPr>
          <a:xfrm>
            <a:off x="12412557" y="5783799"/>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91" name="Linien"/>
          <p:cNvSpPr/>
          <p:nvPr/>
        </p:nvSpPr>
        <p:spPr>
          <a:xfrm flipV="1">
            <a:off x="9877573" y="5689607"/>
            <a:ext cx="1" cy="1362054"/>
          </a:xfrm>
          <a:prstGeom prst="line">
            <a:avLst/>
          </a:prstGeom>
          <a:ln w="63500">
            <a:solidFill>
              <a:srgbClr val="000000"/>
            </a:solidFill>
            <a:miter lim="400000"/>
          </a:ln>
        </p:spPr>
        <p:txBody>
          <a:bodyPr lIns="50800" tIns="50800" rIns="50800" bIns="50800" anchor="ctr"/>
          <a:lstStyle/>
          <a:p>
            <a:pPr/>
          </a:p>
        </p:txBody>
      </p:sp>
      <p:sp>
        <p:nvSpPr>
          <p:cNvPr id="192" name="Linien"/>
          <p:cNvSpPr/>
          <p:nvPr/>
        </p:nvSpPr>
        <p:spPr>
          <a:xfrm flipV="1">
            <a:off x="11903770" y="5689607"/>
            <a:ext cx="1" cy="1362054"/>
          </a:xfrm>
          <a:prstGeom prst="line">
            <a:avLst/>
          </a:prstGeom>
          <a:ln w="63500">
            <a:solidFill>
              <a:srgbClr val="000000"/>
            </a:solidFill>
            <a:miter lim="400000"/>
          </a:ln>
        </p:spPr>
        <p:txBody>
          <a:bodyPr lIns="50800" tIns="50800" rIns="50800" bIns="50800" anchor="ctr"/>
          <a:lstStyle/>
          <a:p>
            <a:pPr/>
          </a:p>
        </p:txBody>
      </p:sp>
      <p:sp>
        <p:nvSpPr>
          <p:cNvPr id="193" name="Männlich"/>
          <p:cNvSpPr/>
          <p:nvPr/>
        </p:nvSpPr>
        <p:spPr>
          <a:xfrm>
            <a:off x="7904937" y="4585114"/>
            <a:ext cx="567192"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94" name="Linien"/>
          <p:cNvSpPr/>
          <p:nvPr/>
        </p:nvSpPr>
        <p:spPr>
          <a:xfrm>
            <a:off x="13863587" y="6370634"/>
            <a:ext cx="93869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195" name="Language"/>
          <p:cNvSpPr txBox="1"/>
          <p:nvPr/>
        </p:nvSpPr>
        <p:spPr>
          <a:xfrm>
            <a:off x="15070036" y="7092941"/>
            <a:ext cx="191587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Language</a:t>
            </a:r>
          </a:p>
        </p:txBody>
      </p:sp>
      <p:sp>
        <p:nvSpPr>
          <p:cNvPr id="196" name="Learning System"/>
          <p:cNvSpPr txBox="1"/>
          <p:nvPr/>
        </p:nvSpPr>
        <p:spPr>
          <a:xfrm>
            <a:off x="8714430" y="4748245"/>
            <a:ext cx="468752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Learning System</a:t>
            </a:r>
          </a:p>
        </p:txBody>
      </p:sp>
      <p:sp>
        <p:nvSpPr>
          <p:cNvPr id="197" name="1. Components of a learning system - Overview"/>
          <p:cNvSpPr txBox="1"/>
          <p:nvPr/>
        </p:nvSpPr>
        <p:spPr>
          <a:xfrm>
            <a:off x="273151" y="261098"/>
            <a:ext cx="1410949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1. </a:t>
            </a:r>
            <a:r>
              <a:rPr>
                <a:solidFill>
                  <a:schemeClr val="accent1"/>
                </a:solidFill>
              </a:rPr>
              <a:t>Components</a:t>
            </a:r>
            <a:r>
              <a:t> of a learning system - Overview</a:t>
            </a:r>
          </a:p>
        </p:txBody>
      </p:sp>
      <p:sp>
        <p:nvSpPr>
          <p:cNvPr id="198" name="Input"/>
          <p:cNvSpPr txBox="1"/>
          <p:nvPr/>
        </p:nvSpPr>
        <p:spPr>
          <a:xfrm>
            <a:off x="5301981" y="4748245"/>
            <a:ext cx="156149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Input</a:t>
            </a:r>
          </a:p>
        </p:txBody>
      </p:sp>
      <p:sp>
        <p:nvSpPr>
          <p:cNvPr id="199" name="Perception filter / data selection"/>
          <p:cNvSpPr txBox="1"/>
          <p:nvPr/>
        </p:nvSpPr>
        <p:spPr>
          <a:xfrm>
            <a:off x="5198005" y="8365982"/>
            <a:ext cx="4522319" cy="16941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6">
                    <a:satOff val="-20754"/>
                    <a:lumOff val="-16738"/>
                  </a:schemeClr>
                </a:solidFill>
              </a:defRPr>
            </a:pPr>
            <a:r>
              <a:t>Perception filter</a:t>
            </a:r>
            <a:br/>
            <a:r>
              <a:t>/ data selection </a:t>
            </a:r>
          </a:p>
        </p:txBody>
      </p:sp>
      <p:sp>
        <p:nvSpPr>
          <p:cNvPr id="200" name="Output"/>
          <p:cNvSpPr txBox="1"/>
          <p:nvPr/>
        </p:nvSpPr>
        <p:spPr>
          <a:xfrm>
            <a:off x="15883438" y="4574217"/>
            <a:ext cx="211439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Output</a:t>
            </a:r>
          </a:p>
        </p:txBody>
      </p:sp>
      <p:sp>
        <p:nvSpPr>
          <p:cNvPr id="201" name="„Inference“ creating output"/>
          <p:cNvSpPr txBox="1"/>
          <p:nvPr/>
        </p:nvSpPr>
        <p:spPr>
          <a:xfrm>
            <a:off x="12278542" y="8365982"/>
            <a:ext cx="5607407" cy="16941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6">
                    <a:satOff val="-20754"/>
                    <a:lumOff val="-16738"/>
                  </a:schemeClr>
                </a:solidFill>
              </a:defRPr>
            </a:pPr>
            <a:r>
              <a:t>„Inference“ creating</a:t>
            </a:r>
            <a:br/>
            <a:r>
              <a:t>output</a:t>
            </a:r>
          </a:p>
        </p:txBody>
      </p:sp>
      <p:sp>
        <p:nvSpPr>
          <p:cNvPr id="202" name="Hand"/>
          <p:cNvSpPr/>
          <p:nvPr/>
        </p:nvSpPr>
        <p:spPr>
          <a:xfrm>
            <a:off x="17818467" y="5580500"/>
            <a:ext cx="1008976" cy="1451452"/>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03" name="Actions"/>
          <p:cNvSpPr txBox="1"/>
          <p:nvPr/>
        </p:nvSpPr>
        <p:spPr>
          <a:xfrm>
            <a:off x="17482549" y="7092941"/>
            <a:ext cx="145406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Actions</a:t>
            </a:r>
          </a:p>
        </p:txBody>
      </p:sp>
      <p:sp>
        <p:nvSpPr>
          <p:cNvPr id="204" name="Model of World"/>
          <p:cNvSpPr txBox="1"/>
          <p:nvPr/>
        </p:nvSpPr>
        <p:spPr>
          <a:xfrm>
            <a:off x="9003503" y="10698203"/>
            <a:ext cx="448635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Model of World</a:t>
            </a:r>
          </a:p>
        </p:txBody>
      </p:sp>
      <p:sp>
        <p:nvSpPr>
          <p:cNvPr id="205" name="Linien"/>
          <p:cNvSpPr/>
          <p:nvPr/>
        </p:nvSpPr>
        <p:spPr>
          <a:xfrm flipV="1">
            <a:off x="7826900" y="7048873"/>
            <a:ext cx="912580" cy="1343991"/>
          </a:xfrm>
          <a:prstGeom prst="line">
            <a:avLst/>
          </a:prstGeom>
          <a:ln w="63500">
            <a:solidFill>
              <a:schemeClr val="accent6">
                <a:satOff val="-20754"/>
                <a:lumOff val="-16738"/>
              </a:schemeClr>
            </a:solidFill>
            <a:miter lim="400000"/>
            <a:tailEnd type="triangle"/>
          </a:ln>
        </p:spPr>
        <p:txBody>
          <a:bodyPr lIns="50800" tIns="50800" rIns="50800" bIns="50800" anchor="ctr"/>
          <a:lstStyle/>
          <a:p>
            <a:pPr/>
          </a:p>
        </p:txBody>
      </p:sp>
      <p:sp>
        <p:nvSpPr>
          <p:cNvPr id="206" name="Linien"/>
          <p:cNvSpPr/>
          <p:nvPr/>
        </p:nvSpPr>
        <p:spPr>
          <a:xfrm flipV="1">
            <a:off x="10857227" y="6902556"/>
            <a:ext cx="1" cy="3731519"/>
          </a:xfrm>
          <a:prstGeom prst="line">
            <a:avLst/>
          </a:prstGeom>
          <a:ln w="63500">
            <a:solidFill>
              <a:schemeClr val="accent6">
                <a:satOff val="-20754"/>
                <a:lumOff val="-16738"/>
              </a:schemeClr>
            </a:solidFill>
            <a:miter lim="400000"/>
            <a:tailEnd type="triangle"/>
          </a:ln>
        </p:spPr>
        <p:txBody>
          <a:bodyPr lIns="50800" tIns="50800" rIns="50800" bIns="50800" anchor="ctr"/>
          <a:lstStyle/>
          <a:p>
            <a:pPr/>
          </a:p>
        </p:txBody>
      </p:sp>
      <p:sp>
        <p:nvSpPr>
          <p:cNvPr id="207" name="Linien"/>
          <p:cNvSpPr/>
          <p:nvPr/>
        </p:nvSpPr>
        <p:spPr>
          <a:xfrm flipH="1" flipV="1">
            <a:off x="12974974" y="7277215"/>
            <a:ext cx="888922" cy="1064646"/>
          </a:xfrm>
          <a:prstGeom prst="line">
            <a:avLst/>
          </a:prstGeom>
          <a:ln w="63500">
            <a:solidFill>
              <a:schemeClr val="accent6">
                <a:satOff val="-20754"/>
                <a:lumOff val="-16738"/>
              </a:schemeClr>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Abgerundetes Rechteck"/>
          <p:cNvSpPr/>
          <p:nvPr/>
        </p:nvSpPr>
        <p:spPr>
          <a:xfrm>
            <a:off x="8185857" y="3651229"/>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212" name="Geöffnetes Buch"/>
          <p:cNvSpPr/>
          <p:nvPr/>
        </p:nvSpPr>
        <p:spPr>
          <a:xfrm>
            <a:off x="15194491" y="4109984"/>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3" name="Auge"/>
          <p:cNvSpPr/>
          <p:nvPr/>
        </p:nvSpPr>
        <p:spPr>
          <a:xfrm>
            <a:off x="8352225" y="4404705"/>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4" name="Globus – Europa"/>
          <p:cNvSpPr/>
          <p:nvPr/>
        </p:nvSpPr>
        <p:spPr>
          <a:xfrm>
            <a:off x="5436748" y="4108560"/>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5" name="Linien"/>
          <p:cNvSpPr/>
          <p:nvPr/>
        </p:nvSpPr>
        <p:spPr>
          <a:xfrm>
            <a:off x="7102122" y="4645477"/>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16" name="Gehirn"/>
          <p:cNvSpPr/>
          <p:nvPr/>
        </p:nvSpPr>
        <p:spPr>
          <a:xfrm>
            <a:off x="10173643" y="4103527"/>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7" name="Füllfederhalter"/>
          <p:cNvSpPr/>
          <p:nvPr/>
        </p:nvSpPr>
        <p:spPr>
          <a:xfrm>
            <a:off x="12401916" y="4132799"/>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18" name="Linien"/>
          <p:cNvSpPr/>
          <p:nvPr/>
        </p:nvSpPr>
        <p:spPr>
          <a:xfrm flipV="1">
            <a:off x="9866933" y="4038607"/>
            <a:ext cx="1" cy="1362054"/>
          </a:xfrm>
          <a:prstGeom prst="line">
            <a:avLst/>
          </a:prstGeom>
          <a:ln w="63500">
            <a:solidFill>
              <a:srgbClr val="000000"/>
            </a:solidFill>
            <a:miter lim="400000"/>
          </a:ln>
        </p:spPr>
        <p:txBody>
          <a:bodyPr lIns="50800" tIns="50800" rIns="50800" bIns="50800" anchor="ctr"/>
          <a:lstStyle/>
          <a:p>
            <a:pPr/>
          </a:p>
        </p:txBody>
      </p:sp>
      <p:sp>
        <p:nvSpPr>
          <p:cNvPr id="219" name="Linien"/>
          <p:cNvSpPr/>
          <p:nvPr/>
        </p:nvSpPr>
        <p:spPr>
          <a:xfrm flipV="1">
            <a:off x="11893130" y="4038607"/>
            <a:ext cx="1" cy="1362054"/>
          </a:xfrm>
          <a:prstGeom prst="line">
            <a:avLst/>
          </a:prstGeom>
          <a:ln w="63500">
            <a:solidFill>
              <a:srgbClr val="000000"/>
            </a:solidFill>
            <a:miter lim="400000"/>
          </a:ln>
        </p:spPr>
        <p:txBody>
          <a:bodyPr lIns="50800" tIns="50800" rIns="50800" bIns="50800" anchor="ctr"/>
          <a:lstStyle/>
          <a:p>
            <a:pPr/>
          </a:p>
        </p:txBody>
      </p:sp>
      <p:sp>
        <p:nvSpPr>
          <p:cNvPr id="220" name="Männlich"/>
          <p:cNvSpPr/>
          <p:nvPr/>
        </p:nvSpPr>
        <p:spPr>
          <a:xfrm>
            <a:off x="7894297" y="2934114"/>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1" name="Linien"/>
          <p:cNvSpPr/>
          <p:nvPr/>
        </p:nvSpPr>
        <p:spPr>
          <a:xfrm>
            <a:off x="13852946" y="4719634"/>
            <a:ext cx="93869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22" name="Language"/>
          <p:cNvSpPr txBox="1"/>
          <p:nvPr/>
        </p:nvSpPr>
        <p:spPr>
          <a:xfrm>
            <a:off x="15059395" y="5441941"/>
            <a:ext cx="191587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Language</a:t>
            </a:r>
          </a:p>
        </p:txBody>
      </p:sp>
      <p:sp>
        <p:nvSpPr>
          <p:cNvPr id="223" name="Human"/>
          <p:cNvSpPr txBox="1"/>
          <p:nvPr/>
        </p:nvSpPr>
        <p:spPr>
          <a:xfrm>
            <a:off x="8703789" y="3097245"/>
            <a:ext cx="212415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Human</a:t>
            </a:r>
          </a:p>
        </p:txBody>
      </p:sp>
      <p:sp>
        <p:nvSpPr>
          <p:cNvPr id="224" name="1. Components of a learning system - Human vs AI"/>
          <p:cNvSpPr txBox="1"/>
          <p:nvPr/>
        </p:nvSpPr>
        <p:spPr>
          <a:xfrm>
            <a:off x="273151" y="261098"/>
            <a:ext cx="1490929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1. </a:t>
            </a:r>
            <a:r>
              <a:rPr>
                <a:solidFill>
                  <a:schemeClr val="accent1"/>
                </a:solidFill>
              </a:rPr>
              <a:t>Components</a:t>
            </a:r>
            <a:r>
              <a:t> of a learning system - Human vs AI</a:t>
            </a:r>
          </a:p>
        </p:txBody>
      </p:sp>
      <p:sp>
        <p:nvSpPr>
          <p:cNvPr id="225" name="Abgerundetes Rechteck"/>
          <p:cNvSpPr/>
          <p:nvPr/>
        </p:nvSpPr>
        <p:spPr>
          <a:xfrm>
            <a:off x="8171419" y="7886845"/>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226" name="Suchen"/>
          <p:cNvSpPr/>
          <p:nvPr/>
        </p:nvSpPr>
        <p:spPr>
          <a:xfrm>
            <a:off x="8608592" y="8430619"/>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7" name="Linien"/>
          <p:cNvSpPr/>
          <p:nvPr/>
        </p:nvSpPr>
        <p:spPr>
          <a:xfrm flipV="1">
            <a:off x="11878691" y="8274223"/>
            <a:ext cx="1" cy="1362054"/>
          </a:xfrm>
          <a:prstGeom prst="line">
            <a:avLst/>
          </a:prstGeom>
          <a:ln w="63500">
            <a:solidFill>
              <a:srgbClr val="000000"/>
            </a:solidFill>
            <a:miter lim="400000"/>
          </a:ln>
        </p:spPr>
        <p:txBody>
          <a:bodyPr lIns="50800" tIns="50800" rIns="50800" bIns="50800" anchor="ctr"/>
          <a:lstStyle/>
          <a:p>
            <a:pPr/>
          </a:p>
        </p:txBody>
      </p:sp>
      <p:sp>
        <p:nvSpPr>
          <p:cNvPr id="228" name="Organigramm"/>
          <p:cNvSpPr/>
          <p:nvPr/>
        </p:nvSpPr>
        <p:spPr>
          <a:xfrm>
            <a:off x="10153012" y="8371608"/>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9" name="Linien"/>
          <p:cNvSpPr/>
          <p:nvPr/>
        </p:nvSpPr>
        <p:spPr>
          <a:xfrm>
            <a:off x="13873139" y="8881094"/>
            <a:ext cx="96003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30" name="Textdokument"/>
          <p:cNvSpPr/>
          <p:nvPr/>
        </p:nvSpPr>
        <p:spPr>
          <a:xfrm>
            <a:off x="15295895" y="8045200"/>
            <a:ext cx="1088774"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1" name="Roboter"/>
          <p:cNvSpPr/>
          <p:nvPr/>
        </p:nvSpPr>
        <p:spPr>
          <a:xfrm>
            <a:off x="7762372" y="7273781"/>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2" name="AI"/>
          <p:cNvSpPr txBox="1"/>
          <p:nvPr/>
        </p:nvSpPr>
        <p:spPr>
          <a:xfrm>
            <a:off x="8721936" y="7314455"/>
            <a:ext cx="69951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a:t>
            </a:r>
          </a:p>
        </p:txBody>
      </p:sp>
      <p:sp>
        <p:nvSpPr>
          <p:cNvPr id="233" name="Globus – Europa"/>
          <p:cNvSpPr/>
          <p:nvPr/>
        </p:nvSpPr>
        <p:spPr>
          <a:xfrm>
            <a:off x="5436748" y="811551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4" name="Linien"/>
          <p:cNvSpPr/>
          <p:nvPr/>
        </p:nvSpPr>
        <p:spPr>
          <a:xfrm>
            <a:off x="6975216" y="874042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35" name="Documents"/>
          <p:cNvSpPr txBox="1"/>
          <p:nvPr/>
        </p:nvSpPr>
        <p:spPr>
          <a:xfrm>
            <a:off x="14781837" y="9645641"/>
            <a:ext cx="217965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Documents</a:t>
            </a:r>
          </a:p>
        </p:txBody>
      </p:sp>
      <p:sp>
        <p:nvSpPr>
          <p:cNvPr id="236" name="Linien"/>
          <p:cNvSpPr/>
          <p:nvPr/>
        </p:nvSpPr>
        <p:spPr>
          <a:xfrm flipV="1">
            <a:off x="9787300" y="8312196"/>
            <a:ext cx="1" cy="1362054"/>
          </a:xfrm>
          <a:prstGeom prst="line">
            <a:avLst/>
          </a:prstGeom>
          <a:ln w="63500">
            <a:solidFill>
              <a:srgbClr val="000000"/>
            </a:solidFill>
            <a:miter lim="400000"/>
          </a:ln>
        </p:spPr>
        <p:txBody>
          <a:bodyPr lIns="50800" tIns="50800" rIns="50800" bIns="50800" anchor="ctr"/>
          <a:lstStyle/>
          <a:p>
            <a:pPr/>
          </a:p>
        </p:txBody>
      </p:sp>
      <p:sp>
        <p:nvSpPr>
          <p:cNvPr id="237" name="Input"/>
          <p:cNvSpPr txBox="1"/>
          <p:nvPr/>
        </p:nvSpPr>
        <p:spPr>
          <a:xfrm>
            <a:off x="5454747" y="1871289"/>
            <a:ext cx="156149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Input</a:t>
            </a:r>
          </a:p>
        </p:txBody>
      </p:sp>
      <p:sp>
        <p:nvSpPr>
          <p:cNvPr id="238" name="Filter |"/>
          <p:cNvSpPr txBox="1"/>
          <p:nvPr/>
        </p:nvSpPr>
        <p:spPr>
          <a:xfrm>
            <a:off x="7979493" y="1879530"/>
            <a:ext cx="19534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Filter | </a:t>
            </a:r>
          </a:p>
        </p:txBody>
      </p:sp>
      <p:sp>
        <p:nvSpPr>
          <p:cNvPr id="239" name="Model |"/>
          <p:cNvSpPr txBox="1"/>
          <p:nvPr/>
        </p:nvSpPr>
        <p:spPr>
          <a:xfrm>
            <a:off x="9777418" y="1879530"/>
            <a:ext cx="220522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Model |</a:t>
            </a:r>
          </a:p>
        </p:txBody>
      </p:sp>
      <p:sp>
        <p:nvSpPr>
          <p:cNvPr id="240" name="Output"/>
          <p:cNvSpPr txBox="1"/>
          <p:nvPr/>
        </p:nvSpPr>
        <p:spPr>
          <a:xfrm>
            <a:off x="16188238" y="1871289"/>
            <a:ext cx="211439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Output</a:t>
            </a:r>
          </a:p>
        </p:txBody>
      </p:sp>
      <p:sp>
        <p:nvSpPr>
          <p:cNvPr id="241" name="Inference"/>
          <p:cNvSpPr txBox="1"/>
          <p:nvPr/>
        </p:nvSpPr>
        <p:spPr>
          <a:xfrm>
            <a:off x="12024542" y="1879530"/>
            <a:ext cx="272034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Inference</a:t>
            </a:r>
          </a:p>
        </p:txBody>
      </p:sp>
      <p:sp>
        <p:nvSpPr>
          <p:cNvPr id="242" name="Hand"/>
          <p:cNvSpPr/>
          <p:nvPr/>
        </p:nvSpPr>
        <p:spPr>
          <a:xfrm>
            <a:off x="17807826" y="3929500"/>
            <a:ext cx="1008975" cy="1451452"/>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3" name="Zahnrad"/>
          <p:cNvSpPr/>
          <p:nvPr/>
        </p:nvSpPr>
        <p:spPr>
          <a:xfrm>
            <a:off x="17677375" y="8105363"/>
            <a:ext cx="1269877" cy="1270124"/>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4" name="Actions"/>
          <p:cNvSpPr txBox="1"/>
          <p:nvPr/>
        </p:nvSpPr>
        <p:spPr>
          <a:xfrm>
            <a:off x="17471908" y="5441941"/>
            <a:ext cx="145406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Actions</a:t>
            </a:r>
          </a:p>
        </p:txBody>
      </p:sp>
      <p:sp>
        <p:nvSpPr>
          <p:cNvPr id="245" name="Actions"/>
          <p:cNvSpPr txBox="1"/>
          <p:nvPr/>
        </p:nvSpPr>
        <p:spPr>
          <a:xfrm>
            <a:off x="17424074" y="9645641"/>
            <a:ext cx="145406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Actions</a:t>
            </a:r>
          </a:p>
        </p:txBody>
      </p:sp>
      <p:sp>
        <p:nvSpPr>
          <p:cNvPr id="246" name="Bearbeitbares Dokument"/>
          <p:cNvSpPr/>
          <p:nvPr/>
        </p:nvSpPr>
        <p:spPr>
          <a:xfrm>
            <a:off x="12246098" y="8470524"/>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47" name="Brain"/>
          <p:cNvSpPr txBox="1"/>
          <p:nvPr/>
        </p:nvSpPr>
        <p:spPr>
          <a:xfrm>
            <a:off x="10238016" y="6175186"/>
            <a:ext cx="1188264"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chemeClr val="accent6">
                    <a:satOff val="-20754"/>
                    <a:lumOff val="-16738"/>
                  </a:schemeClr>
                </a:solidFill>
              </a:defRPr>
            </a:lvl1pPr>
          </a:lstStyle>
          <a:p>
            <a:pPr/>
            <a:r>
              <a:t>Brain</a:t>
            </a:r>
          </a:p>
        </p:txBody>
      </p:sp>
      <p:sp>
        <p:nvSpPr>
          <p:cNvPr id="248" name="Machine Learning Model (e.g. Neural Network)"/>
          <p:cNvSpPr txBox="1"/>
          <p:nvPr/>
        </p:nvSpPr>
        <p:spPr>
          <a:xfrm>
            <a:off x="8225986" y="10732300"/>
            <a:ext cx="5308093" cy="12839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chemeClr val="accent6">
                    <a:satOff val="-20754"/>
                    <a:lumOff val="-16738"/>
                  </a:schemeClr>
                </a:solidFill>
              </a:defRPr>
            </a:pPr>
            <a:r>
              <a:t>Machine Learning Model</a:t>
            </a:r>
            <a:br/>
            <a:r>
              <a:t>(e.g. Neural Network)</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Abgerundetes Rechteck"/>
          <p:cNvSpPr/>
          <p:nvPr/>
        </p:nvSpPr>
        <p:spPr>
          <a:xfrm>
            <a:off x="8185857" y="3651229"/>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253" name="Geöffnetes Buch"/>
          <p:cNvSpPr/>
          <p:nvPr/>
        </p:nvSpPr>
        <p:spPr>
          <a:xfrm>
            <a:off x="15194491" y="4109984"/>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4" name="Auge"/>
          <p:cNvSpPr/>
          <p:nvPr/>
        </p:nvSpPr>
        <p:spPr>
          <a:xfrm>
            <a:off x="8352225" y="4404705"/>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5" name="Globus – Europa"/>
          <p:cNvSpPr/>
          <p:nvPr/>
        </p:nvSpPr>
        <p:spPr>
          <a:xfrm>
            <a:off x="5436748" y="4108560"/>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6" name="Linien"/>
          <p:cNvSpPr/>
          <p:nvPr/>
        </p:nvSpPr>
        <p:spPr>
          <a:xfrm>
            <a:off x="7102122" y="4645477"/>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57" name="Gehirn"/>
          <p:cNvSpPr/>
          <p:nvPr/>
        </p:nvSpPr>
        <p:spPr>
          <a:xfrm>
            <a:off x="10173643" y="4103527"/>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8" name="Füllfederhalter"/>
          <p:cNvSpPr/>
          <p:nvPr/>
        </p:nvSpPr>
        <p:spPr>
          <a:xfrm>
            <a:off x="12401916" y="4132799"/>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9" name="Linien"/>
          <p:cNvSpPr/>
          <p:nvPr/>
        </p:nvSpPr>
        <p:spPr>
          <a:xfrm flipV="1">
            <a:off x="9866933" y="4038607"/>
            <a:ext cx="1" cy="1362054"/>
          </a:xfrm>
          <a:prstGeom prst="line">
            <a:avLst/>
          </a:prstGeom>
          <a:ln w="63500">
            <a:solidFill>
              <a:srgbClr val="000000"/>
            </a:solidFill>
            <a:miter lim="400000"/>
          </a:ln>
        </p:spPr>
        <p:txBody>
          <a:bodyPr lIns="50800" tIns="50800" rIns="50800" bIns="50800" anchor="ctr"/>
          <a:lstStyle/>
          <a:p>
            <a:pPr/>
          </a:p>
        </p:txBody>
      </p:sp>
      <p:sp>
        <p:nvSpPr>
          <p:cNvPr id="260" name="Linien"/>
          <p:cNvSpPr/>
          <p:nvPr/>
        </p:nvSpPr>
        <p:spPr>
          <a:xfrm flipV="1">
            <a:off x="11893130" y="4038607"/>
            <a:ext cx="1" cy="1362054"/>
          </a:xfrm>
          <a:prstGeom prst="line">
            <a:avLst/>
          </a:prstGeom>
          <a:ln w="63500">
            <a:solidFill>
              <a:srgbClr val="000000"/>
            </a:solidFill>
            <a:miter lim="400000"/>
          </a:ln>
        </p:spPr>
        <p:txBody>
          <a:bodyPr lIns="50800" tIns="50800" rIns="50800" bIns="50800" anchor="ctr"/>
          <a:lstStyle/>
          <a:p>
            <a:pPr/>
          </a:p>
        </p:txBody>
      </p:sp>
      <p:sp>
        <p:nvSpPr>
          <p:cNvPr id="261" name="Männlich"/>
          <p:cNvSpPr/>
          <p:nvPr/>
        </p:nvSpPr>
        <p:spPr>
          <a:xfrm>
            <a:off x="7894297" y="2934114"/>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62" name="Linien"/>
          <p:cNvSpPr/>
          <p:nvPr/>
        </p:nvSpPr>
        <p:spPr>
          <a:xfrm>
            <a:off x="13852946" y="4719634"/>
            <a:ext cx="93869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63" name="Language"/>
          <p:cNvSpPr txBox="1"/>
          <p:nvPr/>
        </p:nvSpPr>
        <p:spPr>
          <a:xfrm>
            <a:off x="15059395" y="5441941"/>
            <a:ext cx="191587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Language</a:t>
            </a:r>
          </a:p>
        </p:txBody>
      </p:sp>
      <p:sp>
        <p:nvSpPr>
          <p:cNvPr id="264" name="Human"/>
          <p:cNvSpPr txBox="1"/>
          <p:nvPr/>
        </p:nvSpPr>
        <p:spPr>
          <a:xfrm>
            <a:off x="8703789" y="3097245"/>
            <a:ext cx="212415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Human</a:t>
            </a:r>
          </a:p>
        </p:txBody>
      </p:sp>
      <p:sp>
        <p:nvSpPr>
          <p:cNvPr id="265" name="1. Components of a learning system - Information Flow"/>
          <p:cNvSpPr txBox="1"/>
          <p:nvPr/>
        </p:nvSpPr>
        <p:spPr>
          <a:xfrm>
            <a:off x="273151" y="261098"/>
            <a:ext cx="1630954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1. </a:t>
            </a:r>
            <a:r>
              <a:rPr>
                <a:solidFill>
                  <a:schemeClr val="accent1"/>
                </a:solidFill>
              </a:rPr>
              <a:t>Components</a:t>
            </a:r>
            <a:r>
              <a:t> of a learning system - Information Flow</a:t>
            </a:r>
          </a:p>
        </p:txBody>
      </p:sp>
      <p:sp>
        <p:nvSpPr>
          <p:cNvPr id="266" name="Abgerundetes Rechteck"/>
          <p:cNvSpPr/>
          <p:nvPr/>
        </p:nvSpPr>
        <p:spPr>
          <a:xfrm>
            <a:off x="8171419" y="7251845"/>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267" name="Suchen"/>
          <p:cNvSpPr/>
          <p:nvPr/>
        </p:nvSpPr>
        <p:spPr>
          <a:xfrm>
            <a:off x="8608592" y="7795619"/>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68" name="Linien"/>
          <p:cNvSpPr/>
          <p:nvPr/>
        </p:nvSpPr>
        <p:spPr>
          <a:xfrm flipV="1">
            <a:off x="11878691" y="7639223"/>
            <a:ext cx="1" cy="1362054"/>
          </a:xfrm>
          <a:prstGeom prst="line">
            <a:avLst/>
          </a:prstGeom>
          <a:ln w="63500">
            <a:solidFill>
              <a:srgbClr val="000000"/>
            </a:solidFill>
            <a:miter lim="400000"/>
          </a:ln>
        </p:spPr>
        <p:txBody>
          <a:bodyPr lIns="50800" tIns="50800" rIns="50800" bIns="50800" anchor="ctr"/>
          <a:lstStyle/>
          <a:p>
            <a:pPr/>
          </a:p>
        </p:txBody>
      </p:sp>
      <p:sp>
        <p:nvSpPr>
          <p:cNvPr id="269" name="Organigramm"/>
          <p:cNvSpPr/>
          <p:nvPr/>
        </p:nvSpPr>
        <p:spPr>
          <a:xfrm>
            <a:off x="10153012" y="7736608"/>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70" name="Linien"/>
          <p:cNvSpPr/>
          <p:nvPr/>
        </p:nvSpPr>
        <p:spPr>
          <a:xfrm>
            <a:off x="13873139" y="8246094"/>
            <a:ext cx="96003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71" name="Textdokument"/>
          <p:cNvSpPr/>
          <p:nvPr/>
        </p:nvSpPr>
        <p:spPr>
          <a:xfrm>
            <a:off x="15295895" y="7410200"/>
            <a:ext cx="1088774"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72" name="Roboter"/>
          <p:cNvSpPr/>
          <p:nvPr/>
        </p:nvSpPr>
        <p:spPr>
          <a:xfrm>
            <a:off x="7762372" y="6638781"/>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73" name="AI"/>
          <p:cNvSpPr txBox="1"/>
          <p:nvPr/>
        </p:nvSpPr>
        <p:spPr>
          <a:xfrm>
            <a:off x="8721936" y="6679455"/>
            <a:ext cx="69951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a:t>
            </a:r>
          </a:p>
        </p:txBody>
      </p:sp>
      <p:sp>
        <p:nvSpPr>
          <p:cNvPr id="274" name="Globus – Europa"/>
          <p:cNvSpPr/>
          <p:nvPr/>
        </p:nvSpPr>
        <p:spPr>
          <a:xfrm>
            <a:off x="5436748" y="7480511"/>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75" name="Linien"/>
          <p:cNvSpPr/>
          <p:nvPr/>
        </p:nvSpPr>
        <p:spPr>
          <a:xfrm>
            <a:off x="6975216" y="8105425"/>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76" name="Documents"/>
          <p:cNvSpPr txBox="1"/>
          <p:nvPr/>
        </p:nvSpPr>
        <p:spPr>
          <a:xfrm>
            <a:off x="14781837" y="9010641"/>
            <a:ext cx="217965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Documents</a:t>
            </a:r>
          </a:p>
        </p:txBody>
      </p:sp>
      <p:sp>
        <p:nvSpPr>
          <p:cNvPr id="277" name="Linien"/>
          <p:cNvSpPr/>
          <p:nvPr/>
        </p:nvSpPr>
        <p:spPr>
          <a:xfrm flipV="1">
            <a:off x="9787300" y="7677196"/>
            <a:ext cx="1" cy="1362054"/>
          </a:xfrm>
          <a:prstGeom prst="line">
            <a:avLst/>
          </a:prstGeom>
          <a:ln w="63500">
            <a:solidFill>
              <a:srgbClr val="000000"/>
            </a:solidFill>
            <a:miter lim="400000"/>
          </a:ln>
        </p:spPr>
        <p:txBody>
          <a:bodyPr lIns="50800" tIns="50800" rIns="50800" bIns="50800" anchor="ctr"/>
          <a:lstStyle/>
          <a:p>
            <a:pPr/>
          </a:p>
        </p:txBody>
      </p:sp>
      <p:sp>
        <p:nvSpPr>
          <p:cNvPr id="278" name="Input"/>
          <p:cNvSpPr txBox="1"/>
          <p:nvPr/>
        </p:nvSpPr>
        <p:spPr>
          <a:xfrm>
            <a:off x="5454747" y="1871289"/>
            <a:ext cx="156149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Input</a:t>
            </a:r>
          </a:p>
        </p:txBody>
      </p:sp>
      <p:sp>
        <p:nvSpPr>
          <p:cNvPr id="279" name="Filter |"/>
          <p:cNvSpPr txBox="1"/>
          <p:nvPr/>
        </p:nvSpPr>
        <p:spPr>
          <a:xfrm>
            <a:off x="7979493" y="1879530"/>
            <a:ext cx="19534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Filter | </a:t>
            </a:r>
          </a:p>
        </p:txBody>
      </p:sp>
      <p:sp>
        <p:nvSpPr>
          <p:cNvPr id="280" name="Model |"/>
          <p:cNvSpPr txBox="1"/>
          <p:nvPr/>
        </p:nvSpPr>
        <p:spPr>
          <a:xfrm>
            <a:off x="9777418" y="1879530"/>
            <a:ext cx="220522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Model |</a:t>
            </a:r>
          </a:p>
        </p:txBody>
      </p:sp>
      <p:sp>
        <p:nvSpPr>
          <p:cNvPr id="281" name="Output"/>
          <p:cNvSpPr txBox="1"/>
          <p:nvPr/>
        </p:nvSpPr>
        <p:spPr>
          <a:xfrm>
            <a:off x="16188238" y="1871289"/>
            <a:ext cx="211439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Output</a:t>
            </a:r>
          </a:p>
        </p:txBody>
      </p:sp>
      <p:sp>
        <p:nvSpPr>
          <p:cNvPr id="282" name="Inference"/>
          <p:cNvSpPr txBox="1"/>
          <p:nvPr/>
        </p:nvSpPr>
        <p:spPr>
          <a:xfrm>
            <a:off x="12024542" y="1879530"/>
            <a:ext cx="272034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Inference</a:t>
            </a:r>
          </a:p>
        </p:txBody>
      </p:sp>
      <p:sp>
        <p:nvSpPr>
          <p:cNvPr id="283" name="Hand"/>
          <p:cNvSpPr/>
          <p:nvPr/>
        </p:nvSpPr>
        <p:spPr>
          <a:xfrm>
            <a:off x="17807826" y="3929500"/>
            <a:ext cx="1008975" cy="1451452"/>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84" name="Zahnrad"/>
          <p:cNvSpPr/>
          <p:nvPr/>
        </p:nvSpPr>
        <p:spPr>
          <a:xfrm>
            <a:off x="17677375" y="7470363"/>
            <a:ext cx="1269877" cy="1270124"/>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85" name="Actions"/>
          <p:cNvSpPr txBox="1"/>
          <p:nvPr/>
        </p:nvSpPr>
        <p:spPr>
          <a:xfrm>
            <a:off x="17471908" y="5441941"/>
            <a:ext cx="145406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Actions</a:t>
            </a:r>
          </a:p>
        </p:txBody>
      </p:sp>
      <p:sp>
        <p:nvSpPr>
          <p:cNvPr id="286" name="Actions"/>
          <p:cNvSpPr txBox="1"/>
          <p:nvPr/>
        </p:nvSpPr>
        <p:spPr>
          <a:xfrm>
            <a:off x="17424074" y="9010641"/>
            <a:ext cx="145406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Actions</a:t>
            </a:r>
          </a:p>
        </p:txBody>
      </p:sp>
      <p:sp>
        <p:nvSpPr>
          <p:cNvPr id="287" name="Linien"/>
          <p:cNvSpPr/>
          <p:nvPr/>
        </p:nvSpPr>
        <p:spPr>
          <a:xfrm>
            <a:off x="11047912" y="10632505"/>
            <a:ext cx="6104583" cy="1"/>
          </a:xfrm>
          <a:prstGeom prst="line">
            <a:avLst/>
          </a:prstGeom>
          <a:ln w="127000">
            <a:solidFill>
              <a:schemeClr val="accent6">
                <a:satOff val="-20754"/>
                <a:lumOff val="-16738"/>
              </a:schemeClr>
            </a:solidFill>
            <a:miter lim="400000"/>
            <a:tailEnd type="triangle"/>
          </a:ln>
        </p:spPr>
        <p:txBody>
          <a:bodyPr lIns="50800" tIns="50800" rIns="50800" bIns="50800" anchor="ctr"/>
          <a:lstStyle/>
          <a:p>
            <a:pPr/>
          </a:p>
        </p:txBody>
      </p:sp>
      <p:sp>
        <p:nvSpPr>
          <p:cNvPr id="288" name="Linien"/>
          <p:cNvSpPr/>
          <p:nvPr/>
        </p:nvSpPr>
        <p:spPr>
          <a:xfrm>
            <a:off x="5790112" y="10632505"/>
            <a:ext cx="5014463" cy="1"/>
          </a:xfrm>
          <a:prstGeom prst="line">
            <a:avLst/>
          </a:prstGeom>
          <a:ln w="127000">
            <a:solidFill>
              <a:schemeClr val="accent2">
                <a:hueOff val="-202083"/>
                <a:satOff val="17755"/>
                <a:lumOff val="-16089"/>
              </a:schemeClr>
            </a:solidFill>
            <a:miter lim="400000"/>
            <a:tailEnd type="triangle"/>
          </a:ln>
        </p:spPr>
        <p:txBody>
          <a:bodyPr lIns="50800" tIns="50800" rIns="50800" bIns="50800" anchor="ctr"/>
          <a:lstStyle/>
          <a:p>
            <a:pPr/>
          </a:p>
        </p:txBody>
      </p:sp>
      <p:sp>
        <p:nvSpPr>
          <p:cNvPr id="289" name="Training / Learning"/>
          <p:cNvSpPr txBox="1"/>
          <p:nvPr/>
        </p:nvSpPr>
        <p:spPr>
          <a:xfrm>
            <a:off x="5642688" y="10852462"/>
            <a:ext cx="530931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02083"/>
                    <a:satOff val="17755"/>
                    <a:lumOff val="-16089"/>
                  </a:schemeClr>
                </a:solidFill>
              </a:defRPr>
            </a:lvl1pPr>
          </a:lstStyle>
          <a:p>
            <a:pPr/>
            <a:r>
              <a:t>Training / Learning</a:t>
            </a:r>
          </a:p>
        </p:txBody>
      </p:sp>
      <p:sp>
        <p:nvSpPr>
          <p:cNvPr id="290" name="Utilization"/>
          <p:cNvSpPr txBox="1"/>
          <p:nvPr/>
        </p:nvSpPr>
        <p:spPr>
          <a:xfrm>
            <a:off x="12437343" y="10904910"/>
            <a:ext cx="285993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6">
                    <a:satOff val="-20754"/>
                    <a:lumOff val="-16738"/>
                  </a:schemeClr>
                </a:solidFill>
              </a:defRPr>
            </a:lvl1pPr>
          </a:lstStyle>
          <a:p>
            <a:pPr/>
            <a:r>
              <a:t>Utilization</a:t>
            </a:r>
          </a:p>
        </p:txBody>
      </p:sp>
      <p:sp>
        <p:nvSpPr>
          <p:cNvPr id="291" name="Bearbeitbares Dokument"/>
          <p:cNvSpPr/>
          <p:nvPr/>
        </p:nvSpPr>
        <p:spPr>
          <a:xfrm>
            <a:off x="12246098" y="7835524"/>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1. Components of a learning system - Flawed Components and Outputs"/>
          <p:cNvSpPr txBox="1"/>
          <p:nvPr/>
        </p:nvSpPr>
        <p:spPr>
          <a:xfrm>
            <a:off x="273151" y="261098"/>
            <a:ext cx="2116135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1. </a:t>
            </a:r>
            <a:r>
              <a:rPr>
                <a:solidFill>
                  <a:schemeClr val="accent1"/>
                </a:solidFill>
              </a:rPr>
              <a:t>Components</a:t>
            </a:r>
            <a:r>
              <a:t> of a learning system - Flawed Components and Outputs</a:t>
            </a:r>
          </a:p>
        </p:txBody>
      </p:sp>
      <p:sp>
        <p:nvSpPr>
          <p:cNvPr id="294" name="Abgerundetes Rechteck"/>
          <p:cNvSpPr/>
          <p:nvPr/>
        </p:nvSpPr>
        <p:spPr>
          <a:xfrm>
            <a:off x="8225228" y="4625468"/>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295" name="Geöffnetes Buch"/>
          <p:cNvSpPr/>
          <p:nvPr/>
        </p:nvSpPr>
        <p:spPr>
          <a:xfrm>
            <a:off x="15233863" y="5084223"/>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chemeClr val="accent5">
                    <a:hueOff val="-82419"/>
                    <a:satOff val="-9513"/>
                    <a:lumOff val="-16343"/>
                  </a:schemeClr>
                </a:solidFill>
                <a:latin typeface="Helvetica Neue Medium"/>
                <a:ea typeface="Helvetica Neue Medium"/>
                <a:cs typeface="Helvetica Neue Medium"/>
                <a:sym typeface="Helvetica Neue Medium"/>
              </a:defRPr>
            </a:pPr>
          </a:p>
        </p:txBody>
      </p:sp>
      <p:sp>
        <p:nvSpPr>
          <p:cNvPr id="296" name="Auge"/>
          <p:cNvSpPr/>
          <p:nvPr/>
        </p:nvSpPr>
        <p:spPr>
          <a:xfrm>
            <a:off x="8391597" y="5378944"/>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97" name="Globus – Europa"/>
          <p:cNvSpPr/>
          <p:nvPr/>
        </p:nvSpPr>
        <p:spPr>
          <a:xfrm>
            <a:off x="5476120" y="5082800"/>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98" name="Linien"/>
          <p:cNvSpPr/>
          <p:nvPr/>
        </p:nvSpPr>
        <p:spPr>
          <a:xfrm>
            <a:off x="7141493" y="5619717"/>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299" name="Gehirn"/>
          <p:cNvSpPr/>
          <p:nvPr/>
        </p:nvSpPr>
        <p:spPr>
          <a:xfrm>
            <a:off x="10213014" y="5077767"/>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00" name="Füllfederhalter"/>
          <p:cNvSpPr/>
          <p:nvPr/>
        </p:nvSpPr>
        <p:spPr>
          <a:xfrm>
            <a:off x="12441287" y="5107039"/>
            <a:ext cx="586140" cy="1384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01" name="Linien"/>
          <p:cNvSpPr/>
          <p:nvPr/>
        </p:nvSpPr>
        <p:spPr>
          <a:xfrm flipV="1">
            <a:off x="9906304" y="5012847"/>
            <a:ext cx="1" cy="1362054"/>
          </a:xfrm>
          <a:prstGeom prst="line">
            <a:avLst/>
          </a:prstGeom>
          <a:ln w="63500">
            <a:solidFill>
              <a:srgbClr val="000000"/>
            </a:solidFill>
            <a:miter lim="400000"/>
          </a:ln>
        </p:spPr>
        <p:txBody>
          <a:bodyPr lIns="50800" tIns="50800" rIns="50800" bIns="50800" anchor="ctr"/>
          <a:lstStyle/>
          <a:p>
            <a:pPr/>
          </a:p>
        </p:txBody>
      </p:sp>
      <p:sp>
        <p:nvSpPr>
          <p:cNvPr id="302" name="Linien"/>
          <p:cNvSpPr/>
          <p:nvPr/>
        </p:nvSpPr>
        <p:spPr>
          <a:xfrm flipV="1">
            <a:off x="11932501" y="5012847"/>
            <a:ext cx="1" cy="1362054"/>
          </a:xfrm>
          <a:prstGeom prst="line">
            <a:avLst/>
          </a:prstGeom>
          <a:ln w="63500">
            <a:solidFill>
              <a:srgbClr val="000000"/>
            </a:solidFill>
            <a:miter lim="400000"/>
          </a:ln>
        </p:spPr>
        <p:txBody>
          <a:bodyPr lIns="50800" tIns="50800" rIns="50800" bIns="50800" anchor="ctr"/>
          <a:lstStyle/>
          <a:p>
            <a:pPr/>
          </a:p>
        </p:txBody>
      </p:sp>
      <p:sp>
        <p:nvSpPr>
          <p:cNvPr id="303" name="Männlich"/>
          <p:cNvSpPr/>
          <p:nvPr/>
        </p:nvSpPr>
        <p:spPr>
          <a:xfrm>
            <a:off x="7933668" y="3908354"/>
            <a:ext cx="567192" cy="153046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04" name="Linien"/>
          <p:cNvSpPr/>
          <p:nvPr/>
        </p:nvSpPr>
        <p:spPr>
          <a:xfrm>
            <a:off x="13892319" y="5693873"/>
            <a:ext cx="93869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305" name="Language"/>
          <p:cNvSpPr txBox="1"/>
          <p:nvPr/>
        </p:nvSpPr>
        <p:spPr>
          <a:xfrm>
            <a:off x="15098768" y="6416181"/>
            <a:ext cx="191587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Language</a:t>
            </a:r>
          </a:p>
        </p:txBody>
      </p:sp>
      <p:sp>
        <p:nvSpPr>
          <p:cNvPr id="306" name="Learning System"/>
          <p:cNvSpPr txBox="1"/>
          <p:nvPr/>
        </p:nvSpPr>
        <p:spPr>
          <a:xfrm>
            <a:off x="8743160" y="4071484"/>
            <a:ext cx="468752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Learning System</a:t>
            </a:r>
          </a:p>
        </p:txBody>
      </p:sp>
      <p:sp>
        <p:nvSpPr>
          <p:cNvPr id="307" name="Hand"/>
          <p:cNvSpPr/>
          <p:nvPr/>
        </p:nvSpPr>
        <p:spPr>
          <a:xfrm>
            <a:off x="17847198" y="4903739"/>
            <a:ext cx="1008976" cy="1451453"/>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chemeClr val="accent5">
              <a:hueOff val="-82419"/>
              <a:satOff val="-9513"/>
              <a:lumOff val="-16343"/>
            </a:schemeClr>
          </a:solidFill>
          <a:ln w="12700">
            <a:miter lim="400000"/>
          </a:ln>
        </p:spPr>
        <p:txBody>
          <a:bodyPr lIns="50800" tIns="50800" rIns="50800" bIns="50800" anchor="ctr"/>
          <a:lstStyle/>
          <a:p>
            <a:pPr algn="ctr" defTabSz="825500">
              <a:lnSpc>
                <a:spcPct val="100000"/>
              </a:lnSpc>
              <a:spcBef>
                <a:spcPts val="0"/>
              </a:spcBef>
              <a:defRPr sz="3200">
                <a:solidFill>
                  <a:schemeClr val="accent5">
                    <a:hueOff val="-82419"/>
                    <a:satOff val="-9513"/>
                    <a:lumOff val="-16343"/>
                  </a:schemeClr>
                </a:solidFill>
                <a:latin typeface="Helvetica Neue Medium"/>
                <a:ea typeface="Helvetica Neue Medium"/>
                <a:cs typeface="Helvetica Neue Medium"/>
                <a:sym typeface="Helvetica Neue Medium"/>
              </a:defRPr>
            </a:pPr>
          </a:p>
        </p:txBody>
      </p:sp>
      <p:sp>
        <p:nvSpPr>
          <p:cNvPr id="308" name="Actions"/>
          <p:cNvSpPr txBox="1"/>
          <p:nvPr/>
        </p:nvSpPr>
        <p:spPr>
          <a:xfrm>
            <a:off x="17511281" y="6416181"/>
            <a:ext cx="145406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Actions</a:t>
            </a:r>
          </a:p>
        </p:txBody>
      </p:sp>
      <p:sp>
        <p:nvSpPr>
          <p:cNvPr id="309" name="Faulty component"/>
          <p:cNvSpPr txBox="1"/>
          <p:nvPr/>
        </p:nvSpPr>
        <p:spPr>
          <a:xfrm>
            <a:off x="7006157" y="7968632"/>
            <a:ext cx="5321458"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chemeClr val="accent6">
                    <a:satOff val="-20754"/>
                    <a:lumOff val="-16738"/>
                  </a:schemeClr>
                </a:solidFill>
              </a:defRPr>
            </a:lvl1pPr>
          </a:lstStyle>
          <a:p>
            <a:pPr/>
            <a:r>
              <a:t>Faulty component</a:t>
            </a:r>
          </a:p>
        </p:txBody>
      </p:sp>
      <p:sp>
        <p:nvSpPr>
          <p:cNvPr id="310" name="If a single component is flawed, the output will be flawed too"/>
          <p:cNvSpPr txBox="1"/>
          <p:nvPr/>
        </p:nvSpPr>
        <p:spPr>
          <a:xfrm>
            <a:off x="2959822" y="9305716"/>
            <a:ext cx="2141685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If </a:t>
            </a:r>
            <a:r>
              <a:rPr>
                <a:solidFill>
                  <a:schemeClr val="accent1"/>
                </a:solidFill>
              </a:rPr>
              <a:t>a single</a:t>
            </a:r>
            <a:r>
              <a:t> component is flawed, the output will be flawed too</a:t>
            </a:r>
          </a:p>
        </p:txBody>
      </p:sp>
      <p:sp>
        <p:nvSpPr>
          <p:cNvPr id="311" name="Linien"/>
          <p:cNvSpPr/>
          <p:nvPr/>
        </p:nvSpPr>
        <p:spPr>
          <a:xfrm flipV="1">
            <a:off x="8995596" y="6357391"/>
            <a:ext cx="1" cy="1384606"/>
          </a:xfrm>
          <a:prstGeom prst="line">
            <a:avLst/>
          </a:prstGeom>
          <a:ln w="63500">
            <a:solidFill>
              <a:schemeClr val="accent6">
                <a:satOff val="-20754"/>
                <a:lumOff val="-16738"/>
              </a:schemeClr>
            </a:solidFill>
            <a:miter lim="400000"/>
            <a:tailEnd type="triangle"/>
          </a:ln>
        </p:spPr>
        <p:txBody>
          <a:bodyPr lIns="50800" tIns="50800" rIns="50800" bIns="50800" anchor="ctr"/>
          <a:lstStyle/>
          <a:p>
            <a:pPr/>
          </a:p>
        </p:txBody>
      </p:sp>
      <p:sp>
        <p:nvSpPr>
          <p:cNvPr id="312" name="(Note: any other color than red or black is used to show a quality)"/>
          <p:cNvSpPr txBox="1"/>
          <p:nvPr/>
        </p:nvSpPr>
        <p:spPr>
          <a:xfrm>
            <a:off x="3653239" y="11038909"/>
            <a:ext cx="21416850"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r>
              <a:t>(Note: any other color than </a:t>
            </a:r>
            <a:r>
              <a:rPr b="1">
                <a:solidFill>
                  <a:schemeClr val="accent5">
                    <a:hueOff val="-82419"/>
                    <a:satOff val="-9513"/>
                    <a:lumOff val="-16343"/>
                  </a:schemeClr>
                </a:solidFill>
              </a:rPr>
              <a:t>red</a:t>
            </a:r>
            <a:r>
              <a:t> or </a:t>
            </a:r>
            <a:r>
              <a:rPr b="1"/>
              <a:t>black</a:t>
            </a:r>
            <a:r>
              <a:t> is used to show a </a:t>
            </a:r>
            <a:r>
              <a:rPr b="1">
                <a:solidFill>
                  <a:schemeClr val="accent1"/>
                </a:solidFill>
              </a:rPr>
              <a:t>quality</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Abgerundetes Rechteck"/>
          <p:cNvSpPr/>
          <p:nvPr/>
        </p:nvSpPr>
        <p:spPr>
          <a:xfrm>
            <a:off x="4050959" y="10569475"/>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315" name="Abgerundetes Rechteck"/>
          <p:cNvSpPr/>
          <p:nvPr/>
        </p:nvSpPr>
        <p:spPr>
          <a:xfrm>
            <a:off x="3785869" y="2429073"/>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316" name="Abgerundetes Rechteck"/>
          <p:cNvSpPr/>
          <p:nvPr/>
        </p:nvSpPr>
        <p:spPr>
          <a:xfrm>
            <a:off x="13503560" y="2438820"/>
            <a:ext cx="5321458"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317" name="Geöffnetes Buch"/>
          <p:cNvSpPr/>
          <p:nvPr/>
        </p:nvSpPr>
        <p:spPr>
          <a:xfrm>
            <a:off x="10794501" y="2887827"/>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18" name="Linien"/>
          <p:cNvSpPr/>
          <p:nvPr/>
        </p:nvSpPr>
        <p:spPr>
          <a:xfrm>
            <a:off x="12405994" y="3497477"/>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19" name="Suchen"/>
          <p:cNvSpPr/>
          <p:nvPr/>
        </p:nvSpPr>
        <p:spPr>
          <a:xfrm>
            <a:off x="13870159" y="2934874"/>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20" name="Gehirn"/>
          <p:cNvSpPr/>
          <p:nvPr/>
        </p:nvSpPr>
        <p:spPr>
          <a:xfrm>
            <a:off x="15491344" y="2891119"/>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21" name="Füllfederhalter"/>
          <p:cNvSpPr/>
          <p:nvPr/>
        </p:nvSpPr>
        <p:spPr>
          <a:xfrm>
            <a:off x="17719617" y="2920391"/>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22" name="Linien"/>
          <p:cNvSpPr/>
          <p:nvPr/>
        </p:nvSpPr>
        <p:spPr>
          <a:xfrm flipV="1">
            <a:off x="15184635" y="2826199"/>
            <a:ext cx="1" cy="1362054"/>
          </a:xfrm>
          <a:prstGeom prst="line">
            <a:avLst/>
          </a:prstGeom>
          <a:ln w="63500">
            <a:solidFill>
              <a:srgbClr val="000000"/>
            </a:solidFill>
            <a:miter lim="400000"/>
          </a:ln>
        </p:spPr>
        <p:txBody>
          <a:bodyPr lIns="50800" tIns="50800" rIns="50800" bIns="50800" anchor="ctr"/>
          <a:lstStyle/>
          <a:p>
            <a:pPr/>
          </a:p>
        </p:txBody>
      </p:sp>
      <p:sp>
        <p:nvSpPr>
          <p:cNvPr id="323" name="Linien"/>
          <p:cNvSpPr/>
          <p:nvPr/>
        </p:nvSpPr>
        <p:spPr>
          <a:xfrm flipV="1">
            <a:off x="17210831" y="2826199"/>
            <a:ext cx="1" cy="1362054"/>
          </a:xfrm>
          <a:prstGeom prst="line">
            <a:avLst/>
          </a:prstGeom>
          <a:ln w="63500">
            <a:solidFill>
              <a:srgbClr val="000000"/>
            </a:solidFill>
            <a:miter lim="400000"/>
          </a:ln>
        </p:spPr>
        <p:txBody>
          <a:bodyPr lIns="50800" tIns="50800" rIns="50800" bIns="50800" anchor="ctr"/>
          <a:lstStyle/>
          <a:p>
            <a:pPr/>
          </a:p>
        </p:txBody>
      </p:sp>
      <p:sp>
        <p:nvSpPr>
          <p:cNvPr id="324" name="Linien"/>
          <p:cNvSpPr/>
          <p:nvPr/>
        </p:nvSpPr>
        <p:spPr>
          <a:xfrm>
            <a:off x="19205277" y="3433069"/>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25" name="Abgerundetes Rechteck"/>
          <p:cNvSpPr/>
          <p:nvPr/>
        </p:nvSpPr>
        <p:spPr>
          <a:xfrm>
            <a:off x="5353106" y="6397708"/>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326" name="Linien"/>
          <p:cNvSpPr/>
          <p:nvPr/>
        </p:nvSpPr>
        <p:spPr>
          <a:xfrm>
            <a:off x="2497254" y="7436863"/>
            <a:ext cx="2561300"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27" name="Suchen"/>
          <p:cNvSpPr/>
          <p:nvPr/>
        </p:nvSpPr>
        <p:spPr>
          <a:xfrm>
            <a:off x="5790279" y="6941482"/>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28" name="Linien"/>
          <p:cNvSpPr/>
          <p:nvPr/>
        </p:nvSpPr>
        <p:spPr>
          <a:xfrm flipV="1">
            <a:off x="7034182" y="6785086"/>
            <a:ext cx="1" cy="1362054"/>
          </a:xfrm>
          <a:prstGeom prst="line">
            <a:avLst/>
          </a:prstGeom>
          <a:ln w="63500">
            <a:solidFill>
              <a:srgbClr val="000000"/>
            </a:solidFill>
            <a:miter lim="400000"/>
          </a:ln>
        </p:spPr>
        <p:txBody>
          <a:bodyPr lIns="50800" tIns="50800" rIns="50800" bIns="50800" anchor="ctr"/>
          <a:lstStyle/>
          <a:p>
            <a:pPr/>
          </a:p>
        </p:txBody>
      </p:sp>
      <p:sp>
        <p:nvSpPr>
          <p:cNvPr id="329" name="Linien"/>
          <p:cNvSpPr/>
          <p:nvPr/>
        </p:nvSpPr>
        <p:spPr>
          <a:xfrm flipV="1">
            <a:off x="9060378" y="6785086"/>
            <a:ext cx="1" cy="1362054"/>
          </a:xfrm>
          <a:prstGeom prst="line">
            <a:avLst/>
          </a:prstGeom>
          <a:ln w="63500">
            <a:solidFill>
              <a:srgbClr val="000000"/>
            </a:solidFill>
            <a:miter lim="400000"/>
          </a:ln>
        </p:spPr>
        <p:txBody>
          <a:bodyPr lIns="50800" tIns="50800" rIns="50800" bIns="50800" anchor="ctr"/>
          <a:lstStyle/>
          <a:p>
            <a:pPr/>
          </a:p>
        </p:txBody>
      </p:sp>
      <p:sp>
        <p:nvSpPr>
          <p:cNvPr id="330" name="Organigramm"/>
          <p:cNvSpPr/>
          <p:nvPr/>
        </p:nvSpPr>
        <p:spPr>
          <a:xfrm>
            <a:off x="7334699" y="6882471"/>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1" name="Linien"/>
          <p:cNvSpPr/>
          <p:nvPr/>
        </p:nvSpPr>
        <p:spPr>
          <a:xfrm>
            <a:off x="11054825" y="7391957"/>
            <a:ext cx="96003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32" name="Abgerundetes Rechteck"/>
          <p:cNvSpPr/>
          <p:nvPr/>
        </p:nvSpPr>
        <p:spPr>
          <a:xfrm>
            <a:off x="13962926" y="10620375"/>
            <a:ext cx="5321458"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333" name="Linien"/>
          <p:cNvSpPr/>
          <p:nvPr/>
        </p:nvSpPr>
        <p:spPr>
          <a:xfrm flipV="1">
            <a:off x="15644001" y="11007753"/>
            <a:ext cx="1" cy="1362054"/>
          </a:xfrm>
          <a:prstGeom prst="line">
            <a:avLst/>
          </a:prstGeom>
          <a:ln w="63500">
            <a:solidFill>
              <a:srgbClr val="000000"/>
            </a:solidFill>
            <a:miter lim="400000"/>
          </a:ln>
        </p:spPr>
        <p:txBody>
          <a:bodyPr lIns="50800" tIns="50800" rIns="50800" bIns="50800" anchor="ctr"/>
          <a:lstStyle/>
          <a:p>
            <a:pPr/>
          </a:p>
        </p:txBody>
      </p:sp>
      <p:sp>
        <p:nvSpPr>
          <p:cNvPr id="334" name="Linien"/>
          <p:cNvSpPr/>
          <p:nvPr/>
        </p:nvSpPr>
        <p:spPr>
          <a:xfrm flipV="1">
            <a:off x="17670198" y="11007753"/>
            <a:ext cx="1" cy="1362054"/>
          </a:xfrm>
          <a:prstGeom prst="line">
            <a:avLst/>
          </a:prstGeom>
          <a:ln w="63500">
            <a:solidFill>
              <a:srgbClr val="000000"/>
            </a:solidFill>
            <a:miter lim="400000"/>
          </a:ln>
        </p:spPr>
        <p:txBody>
          <a:bodyPr lIns="50800" tIns="50800" rIns="50800" bIns="50800" anchor="ctr"/>
          <a:lstStyle/>
          <a:p>
            <a:pPr/>
          </a:p>
        </p:txBody>
      </p:sp>
      <p:sp>
        <p:nvSpPr>
          <p:cNvPr id="335" name="Organigramm"/>
          <p:cNvSpPr/>
          <p:nvPr/>
        </p:nvSpPr>
        <p:spPr>
          <a:xfrm>
            <a:off x="15944519" y="11105137"/>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6" name="Linien"/>
          <p:cNvSpPr/>
          <p:nvPr/>
        </p:nvSpPr>
        <p:spPr>
          <a:xfrm>
            <a:off x="19664644" y="1161462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37" name="Computer"/>
          <p:cNvSpPr/>
          <p:nvPr/>
        </p:nvSpPr>
        <p:spPr>
          <a:xfrm>
            <a:off x="20357507" y="2910988"/>
            <a:ext cx="1389802"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38" name="Mia’s Blog"/>
          <p:cNvSpPr txBox="1"/>
          <p:nvPr/>
        </p:nvSpPr>
        <p:spPr>
          <a:xfrm>
            <a:off x="20116307" y="3754246"/>
            <a:ext cx="1943037"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3">
                    <a:hueOff val="914338"/>
                    <a:satOff val="31515"/>
                    <a:lumOff val="-30790"/>
                  </a:schemeClr>
                </a:solidFill>
              </a:defRPr>
            </a:pPr>
            <a:br/>
            <a:r>
              <a:t>Mia’s Blog</a:t>
            </a:r>
          </a:p>
        </p:txBody>
      </p:sp>
      <p:sp>
        <p:nvSpPr>
          <p:cNvPr id="339" name="Output"/>
          <p:cNvSpPr txBox="1"/>
          <p:nvPr/>
        </p:nvSpPr>
        <p:spPr>
          <a:xfrm>
            <a:off x="12355569" y="7996605"/>
            <a:ext cx="14060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Output</a:t>
            </a:r>
          </a:p>
        </p:txBody>
      </p:sp>
      <p:sp>
        <p:nvSpPr>
          <p:cNvPr id="340" name="Textdokument"/>
          <p:cNvSpPr/>
          <p:nvPr/>
        </p:nvSpPr>
        <p:spPr>
          <a:xfrm>
            <a:off x="12477583" y="6556063"/>
            <a:ext cx="1088773"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1" name="Roboter"/>
          <p:cNvSpPr/>
          <p:nvPr/>
        </p:nvSpPr>
        <p:spPr>
          <a:xfrm>
            <a:off x="4944060" y="5784644"/>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2" name="Roboter"/>
          <p:cNvSpPr/>
          <p:nvPr/>
        </p:nvSpPr>
        <p:spPr>
          <a:xfrm>
            <a:off x="13610863" y="9921042"/>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3" name="Auge"/>
          <p:cNvSpPr/>
          <p:nvPr/>
        </p:nvSpPr>
        <p:spPr>
          <a:xfrm>
            <a:off x="3952237" y="3182549"/>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4" name="Globus – Europa"/>
          <p:cNvSpPr/>
          <p:nvPr/>
        </p:nvSpPr>
        <p:spPr>
          <a:xfrm>
            <a:off x="1163665" y="2798407"/>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5" name="Linien"/>
          <p:cNvSpPr/>
          <p:nvPr/>
        </p:nvSpPr>
        <p:spPr>
          <a:xfrm>
            <a:off x="2702133" y="3423322"/>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46" name="Gehirn"/>
          <p:cNvSpPr/>
          <p:nvPr/>
        </p:nvSpPr>
        <p:spPr>
          <a:xfrm>
            <a:off x="5773654" y="2881371"/>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7" name="Füllfederhalter"/>
          <p:cNvSpPr/>
          <p:nvPr/>
        </p:nvSpPr>
        <p:spPr>
          <a:xfrm>
            <a:off x="8001927" y="2910643"/>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48" name="Linien"/>
          <p:cNvSpPr/>
          <p:nvPr/>
        </p:nvSpPr>
        <p:spPr>
          <a:xfrm flipV="1">
            <a:off x="5466944" y="2816451"/>
            <a:ext cx="1" cy="1362054"/>
          </a:xfrm>
          <a:prstGeom prst="line">
            <a:avLst/>
          </a:prstGeom>
          <a:ln w="63500">
            <a:solidFill>
              <a:srgbClr val="000000"/>
            </a:solidFill>
            <a:miter lim="400000"/>
          </a:ln>
        </p:spPr>
        <p:txBody>
          <a:bodyPr lIns="50800" tIns="50800" rIns="50800" bIns="50800" anchor="ctr"/>
          <a:lstStyle/>
          <a:p>
            <a:pPr/>
          </a:p>
        </p:txBody>
      </p:sp>
      <p:sp>
        <p:nvSpPr>
          <p:cNvPr id="349" name="Linien"/>
          <p:cNvSpPr/>
          <p:nvPr/>
        </p:nvSpPr>
        <p:spPr>
          <a:xfrm flipV="1">
            <a:off x="7493141" y="2816451"/>
            <a:ext cx="1" cy="1362054"/>
          </a:xfrm>
          <a:prstGeom prst="line">
            <a:avLst/>
          </a:prstGeom>
          <a:ln w="63500">
            <a:solidFill>
              <a:srgbClr val="000000"/>
            </a:solidFill>
            <a:miter lim="400000"/>
          </a:ln>
        </p:spPr>
        <p:txBody>
          <a:bodyPr lIns="50800" tIns="50800" rIns="50800" bIns="50800" anchor="ctr"/>
          <a:lstStyle/>
          <a:p>
            <a:pPr/>
          </a:p>
        </p:txBody>
      </p:sp>
      <p:sp>
        <p:nvSpPr>
          <p:cNvPr id="350" name="Männlich"/>
          <p:cNvSpPr/>
          <p:nvPr/>
        </p:nvSpPr>
        <p:spPr>
          <a:xfrm>
            <a:off x="3494308" y="1711958"/>
            <a:ext cx="567192"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1" name="Linien"/>
          <p:cNvSpPr/>
          <p:nvPr/>
        </p:nvSpPr>
        <p:spPr>
          <a:xfrm>
            <a:off x="9452957" y="3497477"/>
            <a:ext cx="938691"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52" name="Weiblich"/>
          <p:cNvSpPr/>
          <p:nvPr/>
        </p:nvSpPr>
        <p:spPr>
          <a:xfrm>
            <a:off x="13138658" y="1651351"/>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3" name="Abgerundetes Rechteck"/>
          <p:cNvSpPr/>
          <p:nvPr/>
        </p:nvSpPr>
        <p:spPr>
          <a:xfrm>
            <a:off x="15188896" y="6392534"/>
            <a:ext cx="5321458"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354" name="Linien"/>
          <p:cNvSpPr/>
          <p:nvPr/>
        </p:nvSpPr>
        <p:spPr>
          <a:xfrm>
            <a:off x="14105160" y="7386782"/>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55" name="Gehirn"/>
          <p:cNvSpPr/>
          <p:nvPr/>
        </p:nvSpPr>
        <p:spPr>
          <a:xfrm>
            <a:off x="17176681" y="6844832"/>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6" name="Füllfederhalter"/>
          <p:cNvSpPr/>
          <p:nvPr/>
        </p:nvSpPr>
        <p:spPr>
          <a:xfrm>
            <a:off x="19404955" y="6874104"/>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7" name="Linien"/>
          <p:cNvSpPr/>
          <p:nvPr/>
        </p:nvSpPr>
        <p:spPr>
          <a:xfrm flipV="1">
            <a:off x="16869971" y="6779912"/>
            <a:ext cx="1" cy="1362054"/>
          </a:xfrm>
          <a:prstGeom prst="line">
            <a:avLst/>
          </a:prstGeom>
          <a:ln w="63500">
            <a:solidFill>
              <a:srgbClr val="000000"/>
            </a:solidFill>
            <a:miter lim="400000"/>
          </a:ln>
        </p:spPr>
        <p:txBody>
          <a:bodyPr lIns="50800" tIns="50800" rIns="50800" bIns="50800" anchor="ctr"/>
          <a:lstStyle/>
          <a:p>
            <a:pPr/>
          </a:p>
        </p:txBody>
      </p:sp>
      <p:sp>
        <p:nvSpPr>
          <p:cNvPr id="358" name="Linien"/>
          <p:cNvSpPr/>
          <p:nvPr/>
        </p:nvSpPr>
        <p:spPr>
          <a:xfrm flipV="1">
            <a:off x="18896168" y="6779912"/>
            <a:ext cx="1" cy="1362054"/>
          </a:xfrm>
          <a:prstGeom prst="line">
            <a:avLst/>
          </a:prstGeom>
          <a:ln w="63500">
            <a:solidFill>
              <a:srgbClr val="000000"/>
            </a:solidFill>
            <a:miter lim="400000"/>
          </a:ln>
        </p:spPr>
        <p:txBody>
          <a:bodyPr lIns="50800" tIns="50800" rIns="50800" bIns="50800" anchor="ctr"/>
          <a:lstStyle/>
          <a:p>
            <a:pPr/>
          </a:p>
        </p:txBody>
      </p:sp>
      <p:sp>
        <p:nvSpPr>
          <p:cNvPr id="359" name="Männlich"/>
          <p:cNvSpPr/>
          <p:nvPr/>
        </p:nvSpPr>
        <p:spPr>
          <a:xfrm>
            <a:off x="14901039" y="5784644"/>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0" name="Suchen"/>
          <p:cNvSpPr/>
          <p:nvPr/>
        </p:nvSpPr>
        <p:spPr>
          <a:xfrm>
            <a:off x="15568876" y="7003803"/>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1" name="Linien"/>
          <p:cNvSpPr/>
          <p:nvPr/>
        </p:nvSpPr>
        <p:spPr>
          <a:xfrm>
            <a:off x="20893941" y="7261036"/>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62" name="Dokument"/>
          <p:cNvSpPr/>
          <p:nvPr/>
        </p:nvSpPr>
        <p:spPr>
          <a:xfrm>
            <a:off x="22198290" y="6556063"/>
            <a:ext cx="1088773"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3" name="Class essay"/>
          <p:cNvSpPr txBox="1"/>
          <p:nvPr/>
        </p:nvSpPr>
        <p:spPr>
          <a:xfrm>
            <a:off x="21725087" y="7996605"/>
            <a:ext cx="213240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Class essay</a:t>
            </a:r>
          </a:p>
        </p:txBody>
      </p:sp>
      <p:sp>
        <p:nvSpPr>
          <p:cNvPr id="364" name="John’s Book"/>
          <p:cNvSpPr txBox="1"/>
          <p:nvPr/>
        </p:nvSpPr>
        <p:spPr>
          <a:xfrm>
            <a:off x="10312555" y="4234306"/>
            <a:ext cx="228083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John’s Book</a:t>
            </a:r>
          </a:p>
        </p:txBody>
      </p:sp>
      <p:sp>
        <p:nvSpPr>
          <p:cNvPr id="365" name="Linien"/>
          <p:cNvSpPr/>
          <p:nvPr/>
        </p:nvSpPr>
        <p:spPr>
          <a:xfrm>
            <a:off x="22098685" y="3423322"/>
            <a:ext cx="1014549" cy="1"/>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66" name="Linien"/>
          <p:cNvSpPr/>
          <p:nvPr/>
        </p:nvSpPr>
        <p:spPr>
          <a:xfrm flipH="1">
            <a:off x="23153463" y="3377342"/>
            <a:ext cx="3176" cy="1972358"/>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67" name="Linien"/>
          <p:cNvSpPr/>
          <p:nvPr/>
        </p:nvSpPr>
        <p:spPr>
          <a:xfrm>
            <a:off x="2501768" y="5348765"/>
            <a:ext cx="20611465" cy="1"/>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68" name="Linien"/>
          <p:cNvSpPr/>
          <p:nvPr/>
        </p:nvSpPr>
        <p:spPr>
          <a:xfrm flipH="1">
            <a:off x="2520131" y="5389156"/>
            <a:ext cx="1" cy="2010278"/>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69" name="Linien"/>
          <p:cNvSpPr/>
          <p:nvPr/>
        </p:nvSpPr>
        <p:spPr>
          <a:xfrm>
            <a:off x="22202513" y="11762837"/>
            <a:ext cx="692274" cy="1"/>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70" name="Linien"/>
          <p:cNvSpPr/>
          <p:nvPr/>
        </p:nvSpPr>
        <p:spPr>
          <a:xfrm>
            <a:off x="22911292" y="9341859"/>
            <a:ext cx="1" cy="2424535"/>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71" name="Linien"/>
          <p:cNvSpPr/>
          <p:nvPr/>
        </p:nvSpPr>
        <p:spPr>
          <a:xfrm>
            <a:off x="2506593" y="9267876"/>
            <a:ext cx="20428287" cy="14092"/>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72" name="Linien"/>
          <p:cNvSpPr/>
          <p:nvPr/>
        </p:nvSpPr>
        <p:spPr>
          <a:xfrm flipH="1">
            <a:off x="2520131" y="7698024"/>
            <a:ext cx="1" cy="1530463"/>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373" name="Linien"/>
          <p:cNvSpPr/>
          <p:nvPr/>
        </p:nvSpPr>
        <p:spPr>
          <a:xfrm>
            <a:off x="2497254" y="7727578"/>
            <a:ext cx="2561300"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74" name="Video"/>
          <p:cNvSpPr/>
          <p:nvPr/>
        </p:nvSpPr>
        <p:spPr>
          <a:xfrm>
            <a:off x="4296462" y="11322951"/>
            <a:ext cx="1124812"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6" y="0"/>
                </a:moveTo>
                <a:cubicBezTo>
                  <a:pt x="623" y="0"/>
                  <a:pt x="0" y="1113"/>
                  <a:pt x="0" y="2475"/>
                </a:cubicBezTo>
                <a:lnTo>
                  <a:pt x="0" y="19125"/>
                </a:lnTo>
                <a:cubicBezTo>
                  <a:pt x="0" y="20487"/>
                  <a:pt x="623" y="21600"/>
                  <a:pt x="1386" y="21600"/>
                </a:cubicBezTo>
                <a:lnTo>
                  <a:pt x="15853" y="21600"/>
                </a:lnTo>
                <a:cubicBezTo>
                  <a:pt x="16616" y="21600"/>
                  <a:pt x="17239" y="20487"/>
                  <a:pt x="17239" y="19125"/>
                </a:cubicBezTo>
                <a:lnTo>
                  <a:pt x="17239" y="15008"/>
                </a:lnTo>
                <a:cubicBezTo>
                  <a:pt x="17501" y="15278"/>
                  <a:pt x="17778" y="15564"/>
                  <a:pt x="17979" y="15771"/>
                </a:cubicBezTo>
                <a:lnTo>
                  <a:pt x="21000" y="18884"/>
                </a:lnTo>
                <a:cubicBezTo>
                  <a:pt x="21330" y="19224"/>
                  <a:pt x="21600" y="18948"/>
                  <a:pt x="21600" y="18268"/>
                </a:cubicBezTo>
                <a:lnTo>
                  <a:pt x="21600" y="12039"/>
                </a:lnTo>
                <a:cubicBezTo>
                  <a:pt x="21600" y="11358"/>
                  <a:pt x="21600" y="10242"/>
                  <a:pt x="21600" y="9561"/>
                </a:cubicBezTo>
                <a:lnTo>
                  <a:pt x="21600" y="3332"/>
                </a:lnTo>
                <a:cubicBezTo>
                  <a:pt x="21600" y="2652"/>
                  <a:pt x="21330" y="2376"/>
                  <a:pt x="21000" y="2716"/>
                </a:cubicBezTo>
                <a:lnTo>
                  <a:pt x="17979" y="5829"/>
                </a:lnTo>
                <a:cubicBezTo>
                  <a:pt x="17778" y="6036"/>
                  <a:pt x="17500" y="6322"/>
                  <a:pt x="17239" y="6592"/>
                </a:cubicBezTo>
                <a:lnTo>
                  <a:pt x="17239" y="2475"/>
                </a:lnTo>
                <a:cubicBezTo>
                  <a:pt x="17239" y="1113"/>
                  <a:pt x="16616" y="0"/>
                  <a:pt x="15853" y="0"/>
                </a:cubicBezTo>
                <a:lnTo>
                  <a:pt x="1386"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5" name="Globus – Europa"/>
          <p:cNvSpPr/>
          <p:nvPr/>
        </p:nvSpPr>
        <p:spPr>
          <a:xfrm>
            <a:off x="1093428" y="10979960"/>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6" name="Münzen"/>
          <p:cNvSpPr/>
          <p:nvPr/>
        </p:nvSpPr>
        <p:spPr>
          <a:xfrm>
            <a:off x="20736124" y="11105137"/>
            <a:ext cx="1107902" cy="11112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7" name="WWW"/>
          <p:cNvSpPr txBox="1"/>
          <p:nvPr/>
        </p:nvSpPr>
        <p:spPr>
          <a:xfrm>
            <a:off x="20431247" y="2976692"/>
            <a:ext cx="12623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WWW</a:t>
            </a:r>
          </a:p>
        </p:txBody>
      </p:sp>
      <p:sp>
        <p:nvSpPr>
          <p:cNvPr id="378" name="John"/>
          <p:cNvSpPr txBox="1"/>
          <p:nvPr/>
        </p:nvSpPr>
        <p:spPr>
          <a:xfrm>
            <a:off x="4303801" y="1875088"/>
            <a:ext cx="14962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379" name="Mia"/>
          <p:cNvSpPr txBox="1"/>
          <p:nvPr/>
        </p:nvSpPr>
        <p:spPr>
          <a:xfrm>
            <a:off x="13959157" y="1875088"/>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380" name="AI-Chatbot"/>
          <p:cNvSpPr txBox="1"/>
          <p:nvPr/>
        </p:nvSpPr>
        <p:spPr>
          <a:xfrm>
            <a:off x="5903623" y="5825318"/>
            <a:ext cx="315559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AI-Chatbot</a:t>
            </a:r>
          </a:p>
        </p:txBody>
      </p:sp>
      <p:sp>
        <p:nvSpPr>
          <p:cNvPr id="381" name="Peter"/>
          <p:cNvSpPr txBox="1"/>
          <p:nvPr/>
        </p:nvSpPr>
        <p:spPr>
          <a:xfrm>
            <a:off x="15656901" y="5825318"/>
            <a:ext cx="153406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Peter</a:t>
            </a:r>
          </a:p>
        </p:txBody>
      </p:sp>
      <p:sp>
        <p:nvSpPr>
          <p:cNvPr id="382" name="Video-Platform AI"/>
          <p:cNvSpPr txBox="1"/>
          <p:nvPr/>
        </p:nvSpPr>
        <p:spPr>
          <a:xfrm>
            <a:off x="14550011" y="10060792"/>
            <a:ext cx="499658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Video-Platform AI</a:t>
            </a:r>
          </a:p>
        </p:txBody>
      </p:sp>
      <p:sp>
        <p:nvSpPr>
          <p:cNvPr id="383" name="Linien"/>
          <p:cNvSpPr/>
          <p:nvPr/>
        </p:nvSpPr>
        <p:spPr>
          <a:xfrm>
            <a:off x="2953394" y="11628132"/>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84" name="Suchen"/>
          <p:cNvSpPr/>
          <p:nvPr/>
        </p:nvSpPr>
        <p:spPr>
          <a:xfrm>
            <a:off x="14387100" y="11214827"/>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5" name="Gehirn"/>
          <p:cNvSpPr/>
          <p:nvPr/>
        </p:nvSpPr>
        <p:spPr>
          <a:xfrm>
            <a:off x="6038743" y="11021773"/>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86" name="Linien"/>
          <p:cNvSpPr/>
          <p:nvPr/>
        </p:nvSpPr>
        <p:spPr>
          <a:xfrm flipV="1">
            <a:off x="5732035" y="10956853"/>
            <a:ext cx="1" cy="1362054"/>
          </a:xfrm>
          <a:prstGeom prst="line">
            <a:avLst/>
          </a:prstGeom>
          <a:ln w="63500">
            <a:solidFill>
              <a:srgbClr val="000000"/>
            </a:solidFill>
            <a:miter lim="400000"/>
          </a:ln>
        </p:spPr>
        <p:txBody>
          <a:bodyPr lIns="50800" tIns="50800" rIns="50800" bIns="50800" anchor="ctr"/>
          <a:lstStyle/>
          <a:p>
            <a:pPr/>
          </a:p>
        </p:txBody>
      </p:sp>
      <p:sp>
        <p:nvSpPr>
          <p:cNvPr id="387" name="Linien"/>
          <p:cNvSpPr/>
          <p:nvPr/>
        </p:nvSpPr>
        <p:spPr>
          <a:xfrm flipV="1">
            <a:off x="7758230" y="10956853"/>
            <a:ext cx="1" cy="1362054"/>
          </a:xfrm>
          <a:prstGeom prst="line">
            <a:avLst/>
          </a:prstGeom>
          <a:ln w="63500">
            <a:solidFill>
              <a:srgbClr val="000000"/>
            </a:solidFill>
            <a:miter lim="400000"/>
          </a:ln>
        </p:spPr>
        <p:txBody>
          <a:bodyPr lIns="50800" tIns="50800" rIns="50800" bIns="50800" anchor="ctr"/>
          <a:lstStyle/>
          <a:p>
            <a:pPr/>
          </a:p>
        </p:txBody>
      </p:sp>
      <p:sp>
        <p:nvSpPr>
          <p:cNvPr id="388" name="Linien"/>
          <p:cNvSpPr/>
          <p:nvPr/>
        </p:nvSpPr>
        <p:spPr>
          <a:xfrm>
            <a:off x="12804463" y="11688779"/>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89" name="Weiblich"/>
          <p:cNvSpPr/>
          <p:nvPr/>
        </p:nvSpPr>
        <p:spPr>
          <a:xfrm>
            <a:off x="3686057" y="9782006"/>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0" name="Tanja"/>
          <p:cNvSpPr txBox="1"/>
          <p:nvPr/>
        </p:nvSpPr>
        <p:spPr>
          <a:xfrm>
            <a:off x="4506556" y="10005742"/>
            <a:ext cx="156149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391" name="Schere"/>
          <p:cNvSpPr/>
          <p:nvPr/>
        </p:nvSpPr>
        <p:spPr>
          <a:xfrm>
            <a:off x="7935159" y="11086828"/>
            <a:ext cx="1329840" cy="1203904"/>
          </a:xfrm>
          <a:custGeom>
            <a:avLst/>
            <a:gdLst/>
            <a:ahLst/>
            <a:cxnLst>
              <a:cxn ang="0">
                <a:pos x="wd2" y="hd2"/>
              </a:cxn>
              <a:cxn ang="5400000">
                <a:pos x="wd2" y="hd2"/>
              </a:cxn>
              <a:cxn ang="10800000">
                <a:pos x="wd2" y="hd2"/>
              </a:cxn>
              <a:cxn ang="16200000">
                <a:pos x="wd2" y="hd2"/>
              </a:cxn>
            </a:cxnLst>
            <a:rect l="0" t="0" r="r" b="b"/>
            <a:pathLst>
              <a:path w="21506" h="21600" fill="norm" stroke="1" extrusionOk="0">
                <a:moveTo>
                  <a:pt x="7558" y="0"/>
                </a:moveTo>
                <a:cubicBezTo>
                  <a:pt x="6594" y="0"/>
                  <a:pt x="5708" y="535"/>
                  <a:pt x="5187" y="1430"/>
                </a:cubicBezTo>
                <a:cubicBezTo>
                  <a:pt x="4779" y="2130"/>
                  <a:pt x="4642" y="2965"/>
                  <a:pt x="4801" y="3782"/>
                </a:cubicBezTo>
                <a:cubicBezTo>
                  <a:pt x="4959" y="4599"/>
                  <a:pt x="5393" y="5298"/>
                  <a:pt x="6024" y="5750"/>
                </a:cubicBezTo>
                <a:cubicBezTo>
                  <a:pt x="6171" y="5856"/>
                  <a:pt x="6329" y="5946"/>
                  <a:pt x="6494" y="6021"/>
                </a:cubicBezTo>
                <a:lnTo>
                  <a:pt x="6531" y="6043"/>
                </a:lnTo>
                <a:lnTo>
                  <a:pt x="8917" y="7674"/>
                </a:lnTo>
                <a:lnTo>
                  <a:pt x="9567" y="10332"/>
                </a:lnTo>
                <a:lnTo>
                  <a:pt x="7116" y="10766"/>
                </a:lnTo>
                <a:lnTo>
                  <a:pt x="4762" y="8996"/>
                </a:lnTo>
                <a:cubicBezTo>
                  <a:pt x="4633" y="8859"/>
                  <a:pt x="4494" y="8735"/>
                  <a:pt x="4347" y="8630"/>
                </a:cubicBezTo>
                <a:cubicBezTo>
                  <a:pt x="3876" y="8292"/>
                  <a:pt x="3345" y="8133"/>
                  <a:pt x="2821" y="8133"/>
                </a:cubicBezTo>
                <a:cubicBezTo>
                  <a:pt x="1896" y="8133"/>
                  <a:pt x="989" y="8636"/>
                  <a:pt x="451" y="9560"/>
                </a:cubicBezTo>
                <a:cubicBezTo>
                  <a:pt x="43" y="10260"/>
                  <a:pt x="-94" y="11096"/>
                  <a:pt x="64" y="11913"/>
                </a:cubicBezTo>
                <a:cubicBezTo>
                  <a:pt x="223" y="12730"/>
                  <a:pt x="658" y="13429"/>
                  <a:pt x="1289" y="13881"/>
                </a:cubicBezTo>
                <a:cubicBezTo>
                  <a:pt x="2594" y="14816"/>
                  <a:pt x="4341" y="14400"/>
                  <a:pt x="5184" y="12953"/>
                </a:cubicBezTo>
                <a:cubicBezTo>
                  <a:pt x="5255" y="12830"/>
                  <a:pt x="5321" y="12696"/>
                  <a:pt x="5379" y="12558"/>
                </a:cubicBezTo>
                <a:lnTo>
                  <a:pt x="5506" y="12248"/>
                </a:lnTo>
                <a:lnTo>
                  <a:pt x="5755" y="12448"/>
                </a:lnTo>
                <a:cubicBezTo>
                  <a:pt x="6327" y="12907"/>
                  <a:pt x="7269" y="12731"/>
                  <a:pt x="7279" y="12729"/>
                </a:cubicBezTo>
                <a:lnTo>
                  <a:pt x="7316" y="12726"/>
                </a:lnTo>
                <a:lnTo>
                  <a:pt x="12082" y="12582"/>
                </a:lnTo>
                <a:lnTo>
                  <a:pt x="12682" y="12569"/>
                </a:lnTo>
                <a:lnTo>
                  <a:pt x="12680" y="12563"/>
                </a:lnTo>
                <a:lnTo>
                  <a:pt x="21506" y="12295"/>
                </a:lnTo>
                <a:cubicBezTo>
                  <a:pt x="20790" y="11514"/>
                  <a:pt x="20217" y="11228"/>
                  <a:pt x="20211" y="11225"/>
                </a:cubicBezTo>
                <a:lnTo>
                  <a:pt x="20169" y="11199"/>
                </a:lnTo>
                <a:cubicBezTo>
                  <a:pt x="19557" y="10730"/>
                  <a:pt x="18046" y="10594"/>
                  <a:pt x="17516" y="10582"/>
                </a:cubicBezTo>
                <a:lnTo>
                  <a:pt x="12692" y="10205"/>
                </a:lnTo>
                <a:lnTo>
                  <a:pt x="11802" y="10233"/>
                </a:lnTo>
                <a:lnTo>
                  <a:pt x="10602" y="7052"/>
                </a:lnTo>
                <a:cubicBezTo>
                  <a:pt x="10511" y="6749"/>
                  <a:pt x="10178" y="5898"/>
                  <a:pt x="9735" y="5603"/>
                </a:cubicBezTo>
                <a:lnTo>
                  <a:pt x="9476" y="5432"/>
                </a:lnTo>
                <a:lnTo>
                  <a:pt x="9675" y="5180"/>
                </a:lnTo>
                <a:cubicBezTo>
                  <a:pt x="9764" y="5066"/>
                  <a:pt x="9846" y="4944"/>
                  <a:pt x="9918" y="4820"/>
                </a:cubicBezTo>
                <a:cubicBezTo>
                  <a:pt x="10761" y="3373"/>
                  <a:pt x="10386" y="1435"/>
                  <a:pt x="9082" y="500"/>
                </a:cubicBezTo>
                <a:cubicBezTo>
                  <a:pt x="8626" y="173"/>
                  <a:pt x="8099" y="0"/>
                  <a:pt x="7558" y="0"/>
                </a:cubicBezTo>
                <a:close/>
                <a:moveTo>
                  <a:pt x="7556" y="939"/>
                </a:moveTo>
                <a:cubicBezTo>
                  <a:pt x="7935" y="939"/>
                  <a:pt x="8304" y="1059"/>
                  <a:pt x="8623" y="1288"/>
                </a:cubicBezTo>
                <a:cubicBezTo>
                  <a:pt x="9065" y="1605"/>
                  <a:pt x="9367" y="2094"/>
                  <a:pt x="9478" y="2666"/>
                </a:cubicBezTo>
                <a:cubicBezTo>
                  <a:pt x="9589" y="3237"/>
                  <a:pt x="9493" y="3822"/>
                  <a:pt x="9208" y="4311"/>
                </a:cubicBezTo>
                <a:cubicBezTo>
                  <a:pt x="8843" y="4937"/>
                  <a:pt x="8223" y="5311"/>
                  <a:pt x="7549" y="5311"/>
                </a:cubicBezTo>
                <a:cubicBezTo>
                  <a:pt x="7170" y="5311"/>
                  <a:pt x="6801" y="5191"/>
                  <a:pt x="6482" y="4962"/>
                </a:cubicBezTo>
                <a:cubicBezTo>
                  <a:pt x="6041" y="4645"/>
                  <a:pt x="5736" y="4156"/>
                  <a:pt x="5626" y="3584"/>
                </a:cubicBezTo>
                <a:cubicBezTo>
                  <a:pt x="5515" y="3013"/>
                  <a:pt x="5612" y="2428"/>
                  <a:pt x="5898" y="1939"/>
                </a:cubicBezTo>
                <a:cubicBezTo>
                  <a:pt x="6262" y="1313"/>
                  <a:pt x="6882" y="939"/>
                  <a:pt x="7556" y="939"/>
                </a:cubicBezTo>
                <a:close/>
                <a:moveTo>
                  <a:pt x="2791" y="9070"/>
                </a:moveTo>
                <a:cubicBezTo>
                  <a:pt x="3178" y="9063"/>
                  <a:pt x="3555" y="9181"/>
                  <a:pt x="3887" y="9419"/>
                </a:cubicBezTo>
                <a:cubicBezTo>
                  <a:pt x="4800" y="10073"/>
                  <a:pt x="5063" y="11429"/>
                  <a:pt x="4473" y="12442"/>
                </a:cubicBezTo>
                <a:cubicBezTo>
                  <a:pt x="4096" y="13089"/>
                  <a:pt x="3462" y="13443"/>
                  <a:pt x="2815" y="13443"/>
                </a:cubicBezTo>
                <a:cubicBezTo>
                  <a:pt x="2448" y="13443"/>
                  <a:pt x="2078" y="13329"/>
                  <a:pt x="1748" y="13093"/>
                </a:cubicBezTo>
                <a:cubicBezTo>
                  <a:pt x="835" y="12438"/>
                  <a:pt x="572" y="11082"/>
                  <a:pt x="1162" y="10069"/>
                </a:cubicBezTo>
                <a:cubicBezTo>
                  <a:pt x="1447" y="9579"/>
                  <a:pt x="1888" y="9242"/>
                  <a:pt x="2403" y="9119"/>
                </a:cubicBezTo>
                <a:cubicBezTo>
                  <a:pt x="2532" y="9088"/>
                  <a:pt x="2662" y="9073"/>
                  <a:pt x="2791" y="9070"/>
                </a:cubicBezTo>
                <a:close/>
                <a:moveTo>
                  <a:pt x="10915" y="10738"/>
                </a:moveTo>
                <a:cubicBezTo>
                  <a:pt x="10966" y="10732"/>
                  <a:pt x="11019" y="10734"/>
                  <a:pt x="11071" y="10744"/>
                </a:cubicBezTo>
                <a:cubicBezTo>
                  <a:pt x="11140" y="10758"/>
                  <a:pt x="11209" y="10786"/>
                  <a:pt x="11272" y="10832"/>
                </a:cubicBezTo>
                <a:cubicBezTo>
                  <a:pt x="11525" y="11013"/>
                  <a:pt x="11597" y="11385"/>
                  <a:pt x="11434" y="11665"/>
                </a:cubicBezTo>
                <a:cubicBezTo>
                  <a:pt x="11271" y="11945"/>
                  <a:pt x="10933" y="12026"/>
                  <a:pt x="10681" y="11846"/>
                </a:cubicBezTo>
                <a:cubicBezTo>
                  <a:pt x="10429" y="11665"/>
                  <a:pt x="10357" y="11291"/>
                  <a:pt x="10520" y="11011"/>
                </a:cubicBezTo>
                <a:cubicBezTo>
                  <a:pt x="10611" y="10853"/>
                  <a:pt x="10759" y="10759"/>
                  <a:pt x="10915" y="10738"/>
                </a:cubicBezTo>
                <a:close/>
                <a:moveTo>
                  <a:pt x="12892" y="13124"/>
                </a:moveTo>
                <a:lnTo>
                  <a:pt x="10607" y="13169"/>
                </a:lnTo>
                <a:lnTo>
                  <a:pt x="10748" y="13544"/>
                </a:lnTo>
                <a:lnTo>
                  <a:pt x="13033" y="18256"/>
                </a:lnTo>
                <a:cubicBezTo>
                  <a:pt x="13267" y="18800"/>
                  <a:pt x="14000" y="20272"/>
                  <a:pt x="14636" y="20698"/>
                </a:cubicBezTo>
                <a:lnTo>
                  <a:pt x="14676" y="20730"/>
                </a:lnTo>
                <a:cubicBezTo>
                  <a:pt x="14681" y="20735"/>
                  <a:pt x="15151" y="21197"/>
                  <a:pt x="16088" y="21600"/>
                </a:cubicBezTo>
                <a:lnTo>
                  <a:pt x="12892" y="13124"/>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2" name="Linien"/>
          <p:cNvSpPr/>
          <p:nvPr/>
        </p:nvSpPr>
        <p:spPr>
          <a:xfrm>
            <a:off x="9722218" y="11614623"/>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393" name="Filmstreifen"/>
          <p:cNvSpPr/>
          <p:nvPr/>
        </p:nvSpPr>
        <p:spPr>
          <a:xfrm>
            <a:off x="10983486" y="11062432"/>
            <a:ext cx="1370053" cy="115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4" name="2. We learn in complex networks of intelligent systems"/>
          <p:cNvSpPr txBox="1"/>
          <p:nvPr/>
        </p:nvSpPr>
        <p:spPr>
          <a:xfrm>
            <a:off x="273151" y="261098"/>
            <a:ext cx="1626992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2. We learn in </a:t>
            </a:r>
            <a:r>
              <a:rPr>
                <a:solidFill>
                  <a:schemeClr val="accent1"/>
                </a:solidFill>
              </a:rPr>
              <a:t>complex networks</a:t>
            </a:r>
            <a:r>
              <a:t> of intelligent systems</a:t>
            </a:r>
          </a:p>
        </p:txBody>
      </p:sp>
      <p:sp>
        <p:nvSpPr>
          <p:cNvPr id="395" name="Bearbeitbares Dokument"/>
          <p:cNvSpPr/>
          <p:nvPr/>
        </p:nvSpPr>
        <p:spPr>
          <a:xfrm>
            <a:off x="9403650" y="6949988"/>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6" name="Bearbeitbares Dokument"/>
          <p:cNvSpPr/>
          <p:nvPr/>
        </p:nvSpPr>
        <p:spPr>
          <a:xfrm>
            <a:off x="18037605" y="11177828"/>
            <a:ext cx="940499"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97" name="Petra’s Movie"/>
          <p:cNvSpPr txBox="1"/>
          <p:nvPr/>
        </p:nvSpPr>
        <p:spPr>
          <a:xfrm>
            <a:off x="10476645" y="12284364"/>
            <a:ext cx="244894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Petra’s Movie</a:t>
            </a:r>
          </a:p>
        </p:txBody>
      </p:sp>
      <p:sp>
        <p:nvSpPr>
          <p:cNvPr id="398" name="Subtitle Database"/>
          <p:cNvSpPr txBox="1"/>
          <p:nvPr/>
        </p:nvSpPr>
        <p:spPr>
          <a:xfrm>
            <a:off x="20743448" y="12284365"/>
            <a:ext cx="1814691"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3">
                    <a:hueOff val="914338"/>
                    <a:satOff val="31515"/>
                    <a:lumOff val="-30790"/>
                  </a:schemeClr>
                </a:solidFill>
              </a:defRPr>
            </a:pPr>
            <a:r>
              <a:t>Subtitle</a:t>
            </a:r>
            <a:br/>
            <a:r>
              <a:t>Database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Abgerundetes Rechteck"/>
          <p:cNvSpPr/>
          <p:nvPr/>
        </p:nvSpPr>
        <p:spPr>
          <a:xfrm>
            <a:off x="4431959" y="10417075"/>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401" name="Abgerundetes Rechteck"/>
          <p:cNvSpPr/>
          <p:nvPr/>
        </p:nvSpPr>
        <p:spPr>
          <a:xfrm>
            <a:off x="4166869" y="2263973"/>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402" name="Abgerundetes Rechteck"/>
          <p:cNvSpPr/>
          <p:nvPr/>
        </p:nvSpPr>
        <p:spPr>
          <a:xfrm>
            <a:off x="13884560" y="2273720"/>
            <a:ext cx="5321458"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403" name="Geöffnetes Buch"/>
          <p:cNvSpPr/>
          <p:nvPr/>
        </p:nvSpPr>
        <p:spPr>
          <a:xfrm>
            <a:off x="11175501" y="2722727"/>
            <a:ext cx="1316941" cy="1219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4" name="Linien"/>
          <p:cNvSpPr/>
          <p:nvPr/>
        </p:nvSpPr>
        <p:spPr>
          <a:xfrm>
            <a:off x="12786994" y="3332377"/>
            <a:ext cx="80301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05" name="Suchen"/>
          <p:cNvSpPr/>
          <p:nvPr/>
        </p:nvSpPr>
        <p:spPr>
          <a:xfrm>
            <a:off x="14251159" y="2769774"/>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6" name="Gehirn"/>
          <p:cNvSpPr/>
          <p:nvPr/>
        </p:nvSpPr>
        <p:spPr>
          <a:xfrm>
            <a:off x="15872344" y="2726019"/>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7" name="Füllfederhalter"/>
          <p:cNvSpPr/>
          <p:nvPr/>
        </p:nvSpPr>
        <p:spPr>
          <a:xfrm>
            <a:off x="18100617" y="2755291"/>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08" name="Linien"/>
          <p:cNvSpPr/>
          <p:nvPr/>
        </p:nvSpPr>
        <p:spPr>
          <a:xfrm flipV="1">
            <a:off x="15565635" y="2661099"/>
            <a:ext cx="1" cy="1362054"/>
          </a:xfrm>
          <a:prstGeom prst="line">
            <a:avLst/>
          </a:prstGeom>
          <a:ln w="63500">
            <a:solidFill>
              <a:srgbClr val="000000"/>
            </a:solidFill>
            <a:miter lim="400000"/>
          </a:ln>
        </p:spPr>
        <p:txBody>
          <a:bodyPr lIns="50800" tIns="50800" rIns="50800" bIns="50800" anchor="ctr"/>
          <a:lstStyle/>
          <a:p>
            <a:pPr/>
          </a:p>
        </p:txBody>
      </p:sp>
      <p:sp>
        <p:nvSpPr>
          <p:cNvPr id="409" name="Linien"/>
          <p:cNvSpPr/>
          <p:nvPr/>
        </p:nvSpPr>
        <p:spPr>
          <a:xfrm flipV="1">
            <a:off x="17591831" y="2661099"/>
            <a:ext cx="1" cy="1362054"/>
          </a:xfrm>
          <a:prstGeom prst="line">
            <a:avLst/>
          </a:prstGeom>
          <a:ln w="63500">
            <a:solidFill>
              <a:srgbClr val="000000"/>
            </a:solidFill>
            <a:miter lim="400000"/>
          </a:ln>
        </p:spPr>
        <p:txBody>
          <a:bodyPr lIns="50800" tIns="50800" rIns="50800" bIns="50800" anchor="ctr"/>
          <a:lstStyle/>
          <a:p>
            <a:pPr/>
          </a:p>
        </p:txBody>
      </p:sp>
      <p:sp>
        <p:nvSpPr>
          <p:cNvPr id="410" name="Linien"/>
          <p:cNvSpPr/>
          <p:nvPr/>
        </p:nvSpPr>
        <p:spPr>
          <a:xfrm>
            <a:off x="19586277" y="3267969"/>
            <a:ext cx="80301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11" name="Abgerundetes Rechteck"/>
          <p:cNvSpPr/>
          <p:nvPr/>
        </p:nvSpPr>
        <p:spPr>
          <a:xfrm>
            <a:off x="5734106" y="6346908"/>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412" name="Linien"/>
          <p:cNvSpPr/>
          <p:nvPr/>
        </p:nvSpPr>
        <p:spPr>
          <a:xfrm>
            <a:off x="2878254" y="7386063"/>
            <a:ext cx="2561300"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13" name="Suchen"/>
          <p:cNvSpPr/>
          <p:nvPr/>
        </p:nvSpPr>
        <p:spPr>
          <a:xfrm>
            <a:off x="6171279" y="6890682"/>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4" name="Linien"/>
          <p:cNvSpPr/>
          <p:nvPr/>
        </p:nvSpPr>
        <p:spPr>
          <a:xfrm flipV="1">
            <a:off x="7415182" y="6734286"/>
            <a:ext cx="1" cy="1362054"/>
          </a:xfrm>
          <a:prstGeom prst="line">
            <a:avLst/>
          </a:prstGeom>
          <a:ln w="63500">
            <a:solidFill>
              <a:srgbClr val="000000"/>
            </a:solidFill>
            <a:miter lim="400000"/>
          </a:ln>
        </p:spPr>
        <p:txBody>
          <a:bodyPr lIns="50800" tIns="50800" rIns="50800" bIns="50800" anchor="ctr"/>
          <a:lstStyle/>
          <a:p>
            <a:pPr/>
          </a:p>
        </p:txBody>
      </p:sp>
      <p:sp>
        <p:nvSpPr>
          <p:cNvPr id="415" name="Linien"/>
          <p:cNvSpPr/>
          <p:nvPr/>
        </p:nvSpPr>
        <p:spPr>
          <a:xfrm flipV="1">
            <a:off x="9441378" y="6734286"/>
            <a:ext cx="1" cy="1362054"/>
          </a:xfrm>
          <a:prstGeom prst="line">
            <a:avLst/>
          </a:prstGeom>
          <a:ln w="63500">
            <a:solidFill>
              <a:srgbClr val="000000"/>
            </a:solidFill>
            <a:miter lim="400000"/>
          </a:ln>
        </p:spPr>
        <p:txBody>
          <a:bodyPr lIns="50800" tIns="50800" rIns="50800" bIns="50800" anchor="ctr"/>
          <a:lstStyle/>
          <a:p>
            <a:pPr/>
          </a:p>
        </p:txBody>
      </p:sp>
      <p:sp>
        <p:nvSpPr>
          <p:cNvPr id="416" name="Organigramm"/>
          <p:cNvSpPr/>
          <p:nvPr/>
        </p:nvSpPr>
        <p:spPr>
          <a:xfrm>
            <a:off x="7715699" y="6831671"/>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17" name="Linien"/>
          <p:cNvSpPr/>
          <p:nvPr/>
        </p:nvSpPr>
        <p:spPr>
          <a:xfrm>
            <a:off x="11435825" y="7341157"/>
            <a:ext cx="96003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18" name="Abgerundetes Rechteck"/>
          <p:cNvSpPr/>
          <p:nvPr/>
        </p:nvSpPr>
        <p:spPr>
          <a:xfrm>
            <a:off x="14343926" y="10467975"/>
            <a:ext cx="5321458"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419" name="Linien"/>
          <p:cNvSpPr/>
          <p:nvPr/>
        </p:nvSpPr>
        <p:spPr>
          <a:xfrm flipV="1">
            <a:off x="16025001" y="10855353"/>
            <a:ext cx="1" cy="1362054"/>
          </a:xfrm>
          <a:prstGeom prst="line">
            <a:avLst/>
          </a:prstGeom>
          <a:ln w="63500">
            <a:solidFill>
              <a:srgbClr val="000000"/>
            </a:solidFill>
            <a:miter lim="400000"/>
          </a:ln>
        </p:spPr>
        <p:txBody>
          <a:bodyPr lIns="50800" tIns="50800" rIns="50800" bIns="50800" anchor="ctr"/>
          <a:lstStyle/>
          <a:p>
            <a:pPr/>
          </a:p>
        </p:txBody>
      </p:sp>
      <p:sp>
        <p:nvSpPr>
          <p:cNvPr id="420" name="Linien"/>
          <p:cNvSpPr/>
          <p:nvPr/>
        </p:nvSpPr>
        <p:spPr>
          <a:xfrm flipV="1">
            <a:off x="18051198" y="10855353"/>
            <a:ext cx="1" cy="1362054"/>
          </a:xfrm>
          <a:prstGeom prst="line">
            <a:avLst/>
          </a:prstGeom>
          <a:ln w="63500">
            <a:solidFill>
              <a:srgbClr val="000000"/>
            </a:solidFill>
            <a:miter lim="400000"/>
          </a:ln>
        </p:spPr>
        <p:txBody>
          <a:bodyPr lIns="50800" tIns="50800" rIns="50800" bIns="50800" anchor="ctr"/>
          <a:lstStyle/>
          <a:p>
            <a:pPr/>
          </a:p>
        </p:txBody>
      </p:sp>
      <p:sp>
        <p:nvSpPr>
          <p:cNvPr id="421" name="Organigramm"/>
          <p:cNvSpPr/>
          <p:nvPr/>
        </p:nvSpPr>
        <p:spPr>
          <a:xfrm>
            <a:off x="16325519" y="10840472"/>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2" name="Linien"/>
          <p:cNvSpPr/>
          <p:nvPr/>
        </p:nvSpPr>
        <p:spPr>
          <a:xfrm>
            <a:off x="20045644" y="11462223"/>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423" name="Computer"/>
          <p:cNvSpPr/>
          <p:nvPr/>
        </p:nvSpPr>
        <p:spPr>
          <a:xfrm>
            <a:off x="20738507" y="2568088"/>
            <a:ext cx="1389802"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4" name="Mia’s Blog"/>
          <p:cNvSpPr txBox="1"/>
          <p:nvPr/>
        </p:nvSpPr>
        <p:spPr>
          <a:xfrm>
            <a:off x="20493283" y="3370556"/>
            <a:ext cx="1943038"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5">
                    <a:hueOff val="-82419"/>
                    <a:satOff val="-9513"/>
                    <a:lumOff val="-16343"/>
                  </a:schemeClr>
                </a:solidFill>
              </a:defRPr>
            </a:pPr>
            <a:br/>
            <a:r>
              <a:t>Mia’s Blog</a:t>
            </a:r>
          </a:p>
        </p:txBody>
      </p:sp>
      <p:sp>
        <p:nvSpPr>
          <p:cNvPr id="425" name="Output"/>
          <p:cNvSpPr txBox="1"/>
          <p:nvPr/>
        </p:nvSpPr>
        <p:spPr>
          <a:xfrm>
            <a:off x="12736569" y="7945805"/>
            <a:ext cx="14060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Output</a:t>
            </a:r>
          </a:p>
        </p:txBody>
      </p:sp>
      <p:sp>
        <p:nvSpPr>
          <p:cNvPr id="426" name="Textdokument"/>
          <p:cNvSpPr/>
          <p:nvPr/>
        </p:nvSpPr>
        <p:spPr>
          <a:xfrm>
            <a:off x="12858583" y="6505263"/>
            <a:ext cx="1088773"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7" name="Subtitle Database"/>
          <p:cNvSpPr txBox="1"/>
          <p:nvPr/>
        </p:nvSpPr>
        <p:spPr>
          <a:xfrm>
            <a:off x="20805864" y="12170303"/>
            <a:ext cx="1814692" cy="1115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100">
                <a:solidFill>
                  <a:schemeClr val="accent3">
                    <a:hueOff val="914338"/>
                    <a:satOff val="31515"/>
                    <a:lumOff val="-30790"/>
                  </a:schemeClr>
                </a:solidFill>
              </a:defRPr>
            </a:pPr>
            <a:r>
              <a:t>Subtitle</a:t>
            </a:r>
            <a:br/>
            <a:r>
              <a:t>Database</a:t>
            </a:r>
          </a:p>
        </p:txBody>
      </p:sp>
      <p:sp>
        <p:nvSpPr>
          <p:cNvPr id="428" name="Roboter"/>
          <p:cNvSpPr/>
          <p:nvPr/>
        </p:nvSpPr>
        <p:spPr>
          <a:xfrm>
            <a:off x="5325060" y="5733844"/>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29" name="Roboter"/>
          <p:cNvSpPr/>
          <p:nvPr/>
        </p:nvSpPr>
        <p:spPr>
          <a:xfrm>
            <a:off x="13979459" y="9656377"/>
            <a:ext cx="815943"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0" name="Auge"/>
          <p:cNvSpPr/>
          <p:nvPr/>
        </p:nvSpPr>
        <p:spPr>
          <a:xfrm>
            <a:off x="4333237" y="3017449"/>
            <a:ext cx="1207999"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1" name="Globus – Europa"/>
          <p:cNvSpPr/>
          <p:nvPr/>
        </p:nvSpPr>
        <p:spPr>
          <a:xfrm>
            <a:off x="1544665" y="2633307"/>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2" name="Linien"/>
          <p:cNvSpPr/>
          <p:nvPr/>
        </p:nvSpPr>
        <p:spPr>
          <a:xfrm>
            <a:off x="3083133" y="3258222"/>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433" name="Gehirn"/>
          <p:cNvSpPr/>
          <p:nvPr/>
        </p:nvSpPr>
        <p:spPr>
          <a:xfrm>
            <a:off x="6154654" y="2716271"/>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4" name="Füllfederhalter"/>
          <p:cNvSpPr/>
          <p:nvPr/>
        </p:nvSpPr>
        <p:spPr>
          <a:xfrm>
            <a:off x="8382927" y="2745543"/>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5" name="Linien"/>
          <p:cNvSpPr/>
          <p:nvPr/>
        </p:nvSpPr>
        <p:spPr>
          <a:xfrm flipV="1">
            <a:off x="5847944" y="2651351"/>
            <a:ext cx="1" cy="1362054"/>
          </a:xfrm>
          <a:prstGeom prst="line">
            <a:avLst/>
          </a:prstGeom>
          <a:ln w="63500">
            <a:solidFill>
              <a:srgbClr val="000000"/>
            </a:solidFill>
            <a:miter lim="400000"/>
          </a:ln>
        </p:spPr>
        <p:txBody>
          <a:bodyPr lIns="50800" tIns="50800" rIns="50800" bIns="50800" anchor="ctr"/>
          <a:lstStyle/>
          <a:p>
            <a:pPr/>
          </a:p>
        </p:txBody>
      </p:sp>
      <p:sp>
        <p:nvSpPr>
          <p:cNvPr id="436" name="Linien"/>
          <p:cNvSpPr/>
          <p:nvPr/>
        </p:nvSpPr>
        <p:spPr>
          <a:xfrm flipV="1">
            <a:off x="7874141" y="2651351"/>
            <a:ext cx="1" cy="1362054"/>
          </a:xfrm>
          <a:prstGeom prst="line">
            <a:avLst/>
          </a:prstGeom>
          <a:ln w="63500">
            <a:solidFill>
              <a:srgbClr val="000000"/>
            </a:solidFill>
            <a:miter lim="400000"/>
          </a:ln>
        </p:spPr>
        <p:txBody>
          <a:bodyPr lIns="50800" tIns="50800" rIns="50800" bIns="50800" anchor="ctr"/>
          <a:lstStyle/>
          <a:p>
            <a:pPr/>
          </a:p>
        </p:txBody>
      </p:sp>
      <p:sp>
        <p:nvSpPr>
          <p:cNvPr id="437" name="Männlich"/>
          <p:cNvSpPr/>
          <p:nvPr/>
        </p:nvSpPr>
        <p:spPr>
          <a:xfrm>
            <a:off x="3875308" y="1546858"/>
            <a:ext cx="567192"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38" name="Linien"/>
          <p:cNvSpPr/>
          <p:nvPr/>
        </p:nvSpPr>
        <p:spPr>
          <a:xfrm>
            <a:off x="9833957" y="3332377"/>
            <a:ext cx="938691"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39" name="Weiblich"/>
          <p:cNvSpPr/>
          <p:nvPr/>
        </p:nvSpPr>
        <p:spPr>
          <a:xfrm>
            <a:off x="13519658" y="1486251"/>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0" name="Abgerundetes Rechteck"/>
          <p:cNvSpPr/>
          <p:nvPr/>
        </p:nvSpPr>
        <p:spPr>
          <a:xfrm>
            <a:off x="15569896" y="6341733"/>
            <a:ext cx="5321458"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441" name="Linien"/>
          <p:cNvSpPr/>
          <p:nvPr/>
        </p:nvSpPr>
        <p:spPr>
          <a:xfrm>
            <a:off x="14486160" y="7335982"/>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42" name="Gehirn"/>
          <p:cNvSpPr/>
          <p:nvPr/>
        </p:nvSpPr>
        <p:spPr>
          <a:xfrm>
            <a:off x="17557681" y="6794032"/>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3" name="Füllfederhalter"/>
          <p:cNvSpPr/>
          <p:nvPr/>
        </p:nvSpPr>
        <p:spPr>
          <a:xfrm>
            <a:off x="19785955" y="6823304"/>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4" name="Linien"/>
          <p:cNvSpPr/>
          <p:nvPr/>
        </p:nvSpPr>
        <p:spPr>
          <a:xfrm flipV="1">
            <a:off x="17250971" y="6729112"/>
            <a:ext cx="1" cy="1362054"/>
          </a:xfrm>
          <a:prstGeom prst="line">
            <a:avLst/>
          </a:prstGeom>
          <a:ln w="63500">
            <a:solidFill>
              <a:srgbClr val="000000"/>
            </a:solidFill>
            <a:miter lim="400000"/>
          </a:ln>
        </p:spPr>
        <p:txBody>
          <a:bodyPr lIns="50800" tIns="50800" rIns="50800" bIns="50800" anchor="ctr"/>
          <a:lstStyle/>
          <a:p>
            <a:pPr/>
          </a:p>
        </p:txBody>
      </p:sp>
      <p:sp>
        <p:nvSpPr>
          <p:cNvPr id="445" name="Linien"/>
          <p:cNvSpPr/>
          <p:nvPr/>
        </p:nvSpPr>
        <p:spPr>
          <a:xfrm flipV="1">
            <a:off x="19277168" y="6729112"/>
            <a:ext cx="1" cy="1362054"/>
          </a:xfrm>
          <a:prstGeom prst="line">
            <a:avLst/>
          </a:prstGeom>
          <a:ln w="63500">
            <a:solidFill>
              <a:srgbClr val="000000"/>
            </a:solidFill>
            <a:miter lim="400000"/>
          </a:ln>
        </p:spPr>
        <p:txBody>
          <a:bodyPr lIns="50800" tIns="50800" rIns="50800" bIns="50800" anchor="ctr"/>
          <a:lstStyle/>
          <a:p>
            <a:pPr/>
          </a:p>
        </p:txBody>
      </p:sp>
      <p:sp>
        <p:nvSpPr>
          <p:cNvPr id="446" name="Männlich"/>
          <p:cNvSpPr/>
          <p:nvPr/>
        </p:nvSpPr>
        <p:spPr>
          <a:xfrm>
            <a:off x="15282039" y="5733844"/>
            <a:ext cx="567191"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7" name="Suchen"/>
          <p:cNvSpPr/>
          <p:nvPr/>
        </p:nvSpPr>
        <p:spPr>
          <a:xfrm>
            <a:off x="15949876" y="6953003"/>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48" name="Linien"/>
          <p:cNvSpPr/>
          <p:nvPr/>
        </p:nvSpPr>
        <p:spPr>
          <a:xfrm>
            <a:off x="21274941" y="7210236"/>
            <a:ext cx="815943"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49" name="Dokument"/>
          <p:cNvSpPr/>
          <p:nvPr/>
        </p:nvSpPr>
        <p:spPr>
          <a:xfrm>
            <a:off x="22579290" y="6505263"/>
            <a:ext cx="1088773" cy="14099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50" name="Class essay"/>
          <p:cNvSpPr txBox="1"/>
          <p:nvPr/>
        </p:nvSpPr>
        <p:spPr>
          <a:xfrm>
            <a:off x="22106087" y="7945805"/>
            <a:ext cx="213240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Class essay</a:t>
            </a:r>
          </a:p>
        </p:txBody>
      </p:sp>
      <p:sp>
        <p:nvSpPr>
          <p:cNvPr id="451" name="John’s Book"/>
          <p:cNvSpPr txBox="1"/>
          <p:nvPr/>
        </p:nvSpPr>
        <p:spPr>
          <a:xfrm>
            <a:off x="10775425" y="4191640"/>
            <a:ext cx="228083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John’s Book</a:t>
            </a:r>
          </a:p>
        </p:txBody>
      </p:sp>
      <p:sp>
        <p:nvSpPr>
          <p:cNvPr id="452" name="Linien"/>
          <p:cNvSpPr/>
          <p:nvPr/>
        </p:nvSpPr>
        <p:spPr>
          <a:xfrm>
            <a:off x="22479685" y="3258222"/>
            <a:ext cx="1014549" cy="1"/>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453" name="Linien"/>
          <p:cNvSpPr/>
          <p:nvPr/>
        </p:nvSpPr>
        <p:spPr>
          <a:xfrm flipH="1">
            <a:off x="23508865" y="3253285"/>
            <a:ext cx="28378" cy="1880217"/>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454" name="Linien"/>
          <p:cNvSpPr/>
          <p:nvPr/>
        </p:nvSpPr>
        <p:spPr>
          <a:xfrm>
            <a:off x="2882768" y="5108001"/>
            <a:ext cx="20611466" cy="1"/>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455" name="Linien"/>
          <p:cNvSpPr/>
          <p:nvPr/>
        </p:nvSpPr>
        <p:spPr>
          <a:xfrm flipH="1">
            <a:off x="2901131" y="5140202"/>
            <a:ext cx="1" cy="2208433"/>
          </a:xfrm>
          <a:prstGeom prst="line">
            <a:avLst/>
          </a:prstGeom>
          <a:ln w="63500">
            <a:solidFill>
              <a:schemeClr val="accent5">
                <a:hueOff val="-82419"/>
                <a:satOff val="-9513"/>
                <a:lumOff val="-16343"/>
              </a:schemeClr>
            </a:solidFill>
            <a:miter lim="400000"/>
          </a:ln>
        </p:spPr>
        <p:txBody>
          <a:bodyPr lIns="50800" tIns="50800" rIns="50800" bIns="50800" anchor="ctr"/>
          <a:lstStyle/>
          <a:p>
            <a:pPr/>
          </a:p>
        </p:txBody>
      </p:sp>
      <p:sp>
        <p:nvSpPr>
          <p:cNvPr id="456" name="Linien"/>
          <p:cNvSpPr/>
          <p:nvPr/>
        </p:nvSpPr>
        <p:spPr>
          <a:xfrm>
            <a:off x="22583513" y="11610437"/>
            <a:ext cx="692274" cy="1"/>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457" name="Linien"/>
          <p:cNvSpPr/>
          <p:nvPr/>
        </p:nvSpPr>
        <p:spPr>
          <a:xfrm>
            <a:off x="23292193" y="9276614"/>
            <a:ext cx="100" cy="2362779"/>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458" name="Linien"/>
          <p:cNvSpPr/>
          <p:nvPr/>
        </p:nvSpPr>
        <p:spPr>
          <a:xfrm flipV="1">
            <a:off x="2886204" y="9240195"/>
            <a:ext cx="20436913" cy="2680"/>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459" name="Linien"/>
          <p:cNvSpPr/>
          <p:nvPr/>
        </p:nvSpPr>
        <p:spPr>
          <a:xfrm flipH="1">
            <a:off x="2901131" y="7647224"/>
            <a:ext cx="1" cy="1571274"/>
          </a:xfrm>
          <a:prstGeom prst="line">
            <a:avLst/>
          </a:prstGeom>
          <a:ln w="63500">
            <a:solidFill>
              <a:schemeClr val="accent3">
                <a:hueOff val="914338"/>
                <a:satOff val="31515"/>
                <a:lumOff val="-30790"/>
              </a:schemeClr>
            </a:solidFill>
            <a:miter lim="400000"/>
          </a:ln>
        </p:spPr>
        <p:txBody>
          <a:bodyPr lIns="50800" tIns="50800" rIns="50800" bIns="50800" anchor="ctr"/>
          <a:lstStyle/>
          <a:p>
            <a:pPr/>
          </a:p>
        </p:txBody>
      </p:sp>
      <p:sp>
        <p:nvSpPr>
          <p:cNvPr id="460" name="Linien"/>
          <p:cNvSpPr/>
          <p:nvPr/>
        </p:nvSpPr>
        <p:spPr>
          <a:xfrm>
            <a:off x="2878254" y="7676778"/>
            <a:ext cx="2561300"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461" name="Video"/>
          <p:cNvSpPr/>
          <p:nvPr/>
        </p:nvSpPr>
        <p:spPr>
          <a:xfrm>
            <a:off x="4677462" y="11170551"/>
            <a:ext cx="1124812"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6" y="0"/>
                </a:moveTo>
                <a:cubicBezTo>
                  <a:pt x="623" y="0"/>
                  <a:pt x="0" y="1113"/>
                  <a:pt x="0" y="2475"/>
                </a:cubicBezTo>
                <a:lnTo>
                  <a:pt x="0" y="19125"/>
                </a:lnTo>
                <a:cubicBezTo>
                  <a:pt x="0" y="20487"/>
                  <a:pt x="623" y="21600"/>
                  <a:pt x="1386" y="21600"/>
                </a:cubicBezTo>
                <a:lnTo>
                  <a:pt x="15853" y="21600"/>
                </a:lnTo>
                <a:cubicBezTo>
                  <a:pt x="16616" y="21600"/>
                  <a:pt x="17239" y="20487"/>
                  <a:pt x="17239" y="19125"/>
                </a:cubicBezTo>
                <a:lnTo>
                  <a:pt x="17239" y="15008"/>
                </a:lnTo>
                <a:cubicBezTo>
                  <a:pt x="17501" y="15278"/>
                  <a:pt x="17778" y="15564"/>
                  <a:pt x="17979" y="15771"/>
                </a:cubicBezTo>
                <a:lnTo>
                  <a:pt x="21000" y="18884"/>
                </a:lnTo>
                <a:cubicBezTo>
                  <a:pt x="21330" y="19224"/>
                  <a:pt x="21600" y="18948"/>
                  <a:pt x="21600" y="18268"/>
                </a:cubicBezTo>
                <a:lnTo>
                  <a:pt x="21600" y="12039"/>
                </a:lnTo>
                <a:cubicBezTo>
                  <a:pt x="21600" y="11358"/>
                  <a:pt x="21600" y="10242"/>
                  <a:pt x="21600" y="9561"/>
                </a:cubicBezTo>
                <a:lnTo>
                  <a:pt x="21600" y="3332"/>
                </a:lnTo>
                <a:cubicBezTo>
                  <a:pt x="21600" y="2652"/>
                  <a:pt x="21330" y="2376"/>
                  <a:pt x="21000" y="2716"/>
                </a:cubicBezTo>
                <a:lnTo>
                  <a:pt x="17979" y="5829"/>
                </a:lnTo>
                <a:cubicBezTo>
                  <a:pt x="17778" y="6036"/>
                  <a:pt x="17500" y="6322"/>
                  <a:pt x="17239" y="6592"/>
                </a:cubicBezTo>
                <a:lnTo>
                  <a:pt x="17239" y="2475"/>
                </a:lnTo>
                <a:cubicBezTo>
                  <a:pt x="17239" y="1113"/>
                  <a:pt x="16616" y="0"/>
                  <a:pt x="15853" y="0"/>
                </a:cubicBezTo>
                <a:lnTo>
                  <a:pt x="1386"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62" name="Globus – Europa"/>
          <p:cNvSpPr/>
          <p:nvPr/>
        </p:nvSpPr>
        <p:spPr>
          <a:xfrm>
            <a:off x="1474428" y="10827560"/>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63" name="Münzen"/>
          <p:cNvSpPr/>
          <p:nvPr/>
        </p:nvSpPr>
        <p:spPr>
          <a:xfrm>
            <a:off x="21117124" y="10952737"/>
            <a:ext cx="1107902" cy="11112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64" name="WWW"/>
          <p:cNvSpPr txBox="1"/>
          <p:nvPr/>
        </p:nvSpPr>
        <p:spPr>
          <a:xfrm>
            <a:off x="20812247" y="2633792"/>
            <a:ext cx="12623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WWW</a:t>
            </a:r>
          </a:p>
        </p:txBody>
      </p:sp>
      <p:sp>
        <p:nvSpPr>
          <p:cNvPr id="465" name="John"/>
          <p:cNvSpPr txBox="1"/>
          <p:nvPr/>
        </p:nvSpPr>
        <p:spPr>
          <a:xfrm>
            <a:off x="4684801" y="1709988"/>
            <a:ext cx="14962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John</a:t>
            </a:r>
          </a:p>
        </p:txBody>
      </p:sp>
      <p:sp>
        <p:nvSpPr>
          <p:cNvPr id="466" name="Mia"/>
          <p:cNvSpPr txBox="1"/>
          <p:nvPr/>
        </p:nvSpPr>
        <p:spPr>
          <a:xfrm>
            <a:off x="14340157" y="1709988"/>
            <a:ext cx="11323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Mia</a:t>
            </a:r>
          </a:p>
        </p:txBody>
      </p:sp>
      <p:sp>
        <p:nvSpPr>
          <p:cNvPr id="467" name="AI-Chatbot"/>
          <p:cNvSpPr txBox="1"/>
          <p:nvPr/>
        </p:nvSpPr>
        <p:spPr>
          <a:xfrm>
            <a:off x="6284623" y="5774518"/>
            <a:ext cx="315559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AI-Chatbot</a:t>
            </a:r>
          </a:p>
        </p:txBody>
      </p:sp>
      <p:sp>
        <p:nvSpPr>
          <p:cNvPr id="468" name="Peter"/>
          <p:cNvSpPr txBox="1"/>
          <p:nvPr/>
        </p:nvSpPr>
        <p:spPr>
          <a:xfrm>
            <a:off x="16037901" y="5774518"/>
            <a:ext cx="153406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Peter</a:t>
            </a:r>
          </a:p>
        </p:txBody>
      </p:sp>
      <p:sp>
        <p:nvSpPr>
          <p:cNvPr id="469" name="Video-Platform AI"/>
          <p:cNvSpPr txBox="1"/>
          <p:nvPr/>
        </p:nvSpPr>
        <p:spPr>
          <a:xfrm>
            <a:off x="14918607" y="9796127"/>
            <a:ext cx="499658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Video-Platform AI</a:t>
            </a:r>
          </a:p>
        </p:txBody>
      </p:sp>
      <p:sp>
        <p:nvSpPr>
          <p:cNvPr id="470" name="?"/>
          <p:cNvSpPr txBox="1"/>
          <p:nvPr/>
        </p:nvSpPr>
        <p:spPr>
          <a:xfrm>
            <a:off x="22826445" y="6574055"/>
            <a:ext cx="530556" cy="1282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solidFill>
                  <a:schemeClr val="accent4">
                    <a:hueOff val="-476017"/>
                    <a:lumOff val="-10042"/>
                  </a:schemeClr>
                </a:solidFill>
              </a:defRPr>
            </a:lvl1pPr>
          </a:lstStyle>
          <a:p>
            <a:pPr/>
            <a:r>
              <a:t>?</a:t>
            </a:r>
          </a:p>
        </p:txBody>
      </p:sp>
      <p:sp>
        <p:nvSpPr>
          <p:cNvPr id="471" name="Linien"/>
          <p:cNvSpPr/>
          <p:nvPr/>
        </p:nvSpPr>
        <p:spPr>
          <a:xfrm>
            <a:off x="3334394" y="11475732"/>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472" name="Suchen"/>
          <p:cNvSpPr/>
          <p:nvPr/>
        </p:nvSpPr>
        <p:spPr>
          <a:xfrm>
            <a:off x="14768100" y="10950162"/>
            <a:ext cx="960032"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73" name="Gehirn"/>
          <p:cNvSpPr/>
          <p:nvPr/>
        </p:nvSpPr>
        <p:spPr>
          <a:xfrm>
            <a:off x="6419743" y="10869373"/>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74" name="Linien"/>
          <p:cNvSpPr/>
          <p:nvPr/>
        </p:nvSpPr>
        <p:spPr>
          <a:xfrm flipV="1">
            <a:off x="6113035" y="10804453"/>
            <a:ext cx="1" cy="1362054"/>
          </a:xfrm>
          <a:prstGeom prst="line">
            <a:avLst/>
          </a:prstGeom>
          <a:ln w="63500">
            <a:solidFill>
              <a:srgbClr val="000000"/>
            </a:solidFill>
            <a:miter lim="400000"/>
          </a:ln>
        </p:spPr>
        <p:txBody>
          <a:bodyPr lIns="50800" tIns="50800" rIns="50800" bIns="50800" anchor="ctr"/>
          <a:lstStyle/>
          <a:p>
            <a:pPr/>
          </a:p>
        </p:txBody>
      </p:sp>
      <p:sp>
        <p:nvSpPr>
          <p:cNvPr id="475" name="Linien"/>
          <p:cNvSpPr/>
          <p:nvPr/>
        </p:nvSpPr>
        <p:spPr>
          <a:xfrm flipV="1">
            <a:off x="8139230" y="10804453"/>
            <a:ext cx="1" cy="1362054"/>
          </a:xfrm>
          <a:prstGeom prst="line">
            <a:avLst/>
          </a:prstGeom>
          <a:ln w="63500">
            <a:solidFill>
              <a:srgbClr val="000000"/>
            </a:solidFill>
            <a:miter lim="400000"/>
          </a:ln>
        </p:spPr>
        <p:txBody>
          <a:bodyPr lIns="50800" tIns="50800" rIns="50800" bIns="50800" anchor="ctr"/>
          <a:lstStyle/>
          <a:p>
            <a:pPr/>
          </a:p>
        </p:txBody>
      </p:sp>
      <p:sp>
        <p:nvSpPr>
          <p:cNvPr id="476" name="Linien"/>
          <p:cNvSpPr/>
          <p:nvPr/>
        </p:nvSpPr>
        <p:spPr>
          <a:xfrm>
            <a:off x="13185463" y="11536379"/>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477" name="Weiblich"/>
          <p:cNvSpPr/>
          <p:nvPr/>
        </p:nvSpPr>
        <p:spPr>
          <a:xfrm>
            <a:off x="4067057" y="9629606"/>
            <a:ext cx="692275" cy="1531198"/>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78" name="Tanja"/>
          <p:cNvSpPr txBox="1"/>
          <p:nvPr/>
        </p:nvSpPr>
        <p:spPr>
          <a:xfrm>
            <a:off x="4887556" y="9853342"/>
            <a:ext cx="156149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Tanja</a:t>
            </a:r>
          </a:p>
        </p:txBody>
      </p:sp>
      <p:sp>
        <p:nvSpPr>
          <p:cNvPr id="479" name="Schere"/>
          <p:cNvSpPr/>
          <p:nvPr/>
        </p:nvSpPr>
        <p:spPr>
          <a:xfrm>
            <a:off x="8316159" y="10934428"/>
            <a:ext cx="1329840" cy="1203904"/>
          </a:xfrm>
          <a:custGeom>
            <a:avLst/>
            <a:gdLst/>
            <a:ahLst/>
            <a:cxnLst>
              <a:cxn ang="0">
                <a:pos x="wd2" y="hd2"/>
              </a:cxn>
              <a:cxn ang="5400000">
                <a:pos x="wd2" y="hd2"/>
              </a:cxn>
              <a:cxn ang="10800000">
                <a:pos x="wd2" y="hd2"/>
              </a:cxn>
              <a:cxn ang="16200000">
                <a:pos x="wd2" y="hd2"/>
              </a:cxn>
            </a:cxnLst>
            <a:rect l="0" t="0" r="r" b="b"/>
            <a:pathLst>
              <a:path w="21506" h="21600" fill="norm" stroke="1" extrusionOk="0">
                <a:moveTo>
                  <a:pt x="7558" y="0"/>
                </a:moveTo>
                <a:cubicBezTo>
                  <a:pt x="6594" y="0"/>
                  <a:pt x="5708" y="535"/>
                  <a:pt x="5187" y="1430"/>
                </a:cubicBezTo>
                <a:cubicBezTo>
                  <a:pt x="4779" y="2130"/>
                  <a:pt x="4642" y="2965"/>
                  <a:pt x="4801" y="3782"/>
                </a:cubicBezTo>
                <a:cubicBezTo>
                  <a:pt x="4959" y="4599"/>
                  <a:pt x="5393" y="5298"/>
                  <a:pt x="6024" y="5750"/>
                </a:cubicBezTo>
                <a:cubicBezTo>
                  <a:pt x="6171" y="5856"/>
                  <a:pt x="6329" y="5946"/>
                  <a:pt x="6494" y="6021"/>
                </a:cubicBezTo>
                <a:lnTo>
                  <a:pt x="6531" y="6043"/>
                </a:lnTo>
                <a:lnTo>
                  <a:pt x="8917" y="7674"/>
                </a:lnTo>
                <a:lnTo>
                  <a:pt x="9567" y="10332"/>
                </a:lnTo>
                <a:lnTo>
                  <a:pt x="7116" y="10766"/>
                </a:lnTo>
                <a:lnTo>
                  <a:pt x="4762" y="8996"/>
                </a:lnTo>
                <a:cubicBezTo>
                  <a:pt x="4633" y="8859"/>
                  <a:pt x="4494" y="8735"/>
                  <a:pt x="4347" y="8630"/>
                </a:cubicBezTo>
                <a:cubicBezTo>
                  <a:pt x="3876" y="8292"/>
                  <a:pt x="3345" y="8133"/>
                  <a:pt x="2821" y="8133"/>
                </a:cubicBezTo>
                <a:cubicBezTo>
                  <a:pt x="1896" y="8133"/>
                  <a:pt x="989" y="8636"/>
                  <a:pt x="451" y="9560"/>
                </a:cubicBezTo>
                <a:cubicBezTo>
                  <a:pt x="43" y="10260"/>
                  <a:pt x="-94" y="11096"/>
                  <a:pt x="64" y="11913"/>
                </a:cubicBezTo>
                <a:cubicBezTo>
                  <a:pt x="223" y="12730"/>
                  <a:pt x="658" y="13429"/>
                  <a:pt x="1289" y="13881"/>
                </a:cubicBezTo>
                <a:cubicBezTo>
                  <a:pt x="2594" y="14816"/>
                  <a:pt x="4341" y="14400"/>
                  <a:pt x="5184" y="12953"/>
                </a:cubicBezTo>
                <a:cubicBezTo>
                  <a:pt x="5255" y="12830"/>
                  <a:pt x="5321" y="12696"/>
                  <a:pt x="5379" y="12558"/>
                </a:cubicBezTo>
                <a:lnTo>
                  <a:pt x="5506" y="12248"/>
                </a:lnTo>
                <a:lnTo>
                  <a:pt x="5755" y="12448"/>
                </a:lnTo>
                <a:cubicBezTo>
                  <a:pt x="6327" y="12907"/>
                  <a:pt x="7269" y="12731"/>
                  <a:pt x="7279" y="12729"/>
                </a:cubicBezTo>
                <a:lnTo>
                  <a:pt x="7316" y="12726"/>
                </a:lnTo>
                <a:lnTo>
                  <a:pt x="12082" y="12582"/>
                </a:lnTo>
                <a:lnTo>
                  <a:pt x="12682" y="12569"/>
                </a:lnTo>
                <a:lnTo>
                  <a:pt x="12680" y="12563"/>
                </a:lnTo>
                <a:lnTo>
                  <a:pt x="21506" y="12295"/>
                </a:lnTo>
                <a:cubicBezTo>
                  <a:pt x="20790" y="11514"/>
                  <a:pt x="20217" y="11228"/>
                  <a:pt x="20211" y="11225"/>
                </a:cubicBezTo>
                <a:lnTo>
                  <a:pt x="20169" y="11199"/>
                </a:lnTo>
                <a:cubicBezTo>
                  <a:pt x="19557" y="10730"/>
                  <a:pt x="18046" y="10594"/>
                  <a:pt x="17516" y="10582"/>
                </a:cubicBezTo>
                <a:lnTo>
                  <a:pt x="12692" y="10205"/>
                </a:lnTo>
                <a:lnTo>
                  <a:pt x="11802" y="10233"/>
                </a:lnTo>
                <a:lnTo>
                  <a:pt x="10602" y="7052"/>
                </a:lnTo>
                <a:cubicBezTo>
                  <a:pt x="10511" y="6749"/>
                  <a:pt x="10178" y="5898"/>
                  <a:pt x="9735" y="5603"/>
                </a:cubicBezTo>
                <a:lnTo>
                  <a:pt x="9476" y="5432"/>
                </a:lnTo>
                <a:lnTo>
                  <a:pt x="9675" y="5180"/>
                </a:lnTo>
                <a:cubicBezTo>
                  <a:pt x="9764" y="5066"/>
                  <a:pt x="9846" y="4944"/>
                  <a:pt x="9918" y="4820"/>
                </a:cubicBezTo>
                <a:cubicBezTo>
                  <a:pt x="10761" y="3373"/>
                  <a:pt x="10386" y="1435"/>
                  <a:pt x="9082" y="500"/>
                </a:cubicBezTo>
                <a:cubicBezTo>
                  <a:pt x="8626" y="173"/>
                  <a:pt x="8099" y="0"/>
                  <a:pt x="7558" y="0"/>
                </a:cubicBezTo>
                <a:close/>
                <a:moveTo>
                  <a:pt x="7556" y="939"/>
                </a:moveTo>
                <a:cubicBezTo>
                  <a:pt x="7935" y="939"/>
                  <a:pt x="8304" y="1059"/>
                  <a:pt x="8623" y="1288"/>
                </a:cubicBezTo>
                <a:cubicBezTo>
                  <a:pt x="9065" y="1605"/>
                  <a:pt x="9367" y="2094"/>
                  <a:pt x="9478" y="2666"/>
                </a:cubicBezTo>
                <a:cubicBezTo>
                  <a:pt x="9589" y="3237"/>
                  <a:pt x="9493" y="3822"/>
                  <a:pt x="9208" y="4311"/>
                </a:cubicBezTo>
                <a:cubicBezTo>
                  <a:pt x="8843" y="4937"/>
                  <a:pt x="8223" y="5311"/>
                  <a:pt x="7549" y="5311"/>
                </a:cubicBezTo>
                <a:cubicBezTo>
                  <a:pt x="7170" y="5311"/>
                  <a:pt x="6801" y="5191"/>
                  <a:pt x="6482" y="4962"/>
                </a:cubicBezTo>
                <a:cubicBezTo>
                  <a:pt x="6041" y="4645"/>
                  <a:pt x="5736" y="4156"/>
                  <a:pt x="5626" y="3584"/>
                </a:cubicBezTo>
                <a:cubicBezTo>
                  <a:pt x="5515" y="3013"/>
                  <a:pt x="5612" y="2428"/>
                  <a:pt x="5898" y="1939"/>
                </a:cubicBezTo>
                <a:cubicBezTo>
                  <a:pt x="6262" y="1313"/>
                  <a:pt x="6882" y="939"/>
                  <a:pt x="7556" y="939"/>
                </a:cubicBezTo>
                <a:close/>
                <a:moveTo>
                  <a:pt x="2791" y="9070"/>
                </a:moveTo>
                <a:cubicBezTo>
                  <a:pt x="3178" y="9063"/>
                  <a:pt x="3555" y="9181"/>
                  <a:pt x="3887" y="9419"/>
                </a:cubicBezTo>
                <a:cubicBezTo>
                  <a:pt x="4800" y="10073"/>
                  <a:pt x="5063" y="11429"/>
                  <a:pt x="4473" y="12442"/>
                </a:cubicBezTo>
                <a:cubicBezTo>
                  <a:pt x="4096" y="13089"/>
                  <a:pt x="3462" y="13443"/>
                  <a:pt x="2815" y="13443"/>
                </a:cubicBezTo>
                <a:cubicBezTo>
                  <a:pt x="2448" y="13443"/>
                  <a:pt x="2078" y="13329"/>
                  <a:pt x="1748" y="13093"/>
                </a:cubicBezTo>
                <a:cubicBezTo>
                  <a:pt x="835" y="12438"/>
                  <a:pt x="572" y="11082"/>
                  <a:pt x="1162" y="10069"/>
                </a:cubicBezTo>
                <a:cubicBezTo>
                  <a:pt x="1447" y="9579"/>
                  <a:pt x="1888" y="9242"/>
                  <a:pt x="2403" y="9119"/>
                </a:cubicBezTo>
                <a:cubicBezTo>
                  <a:pt x="2532" y="9088"/>
                  <a:pt x="2662" y="9073"/>
                  <a:pt x="2791" y="9070"/>
                </a:cubicBezTo>
                <a:close/>
                <a:moveTo>
                  <a:pt x="10915" y="10738"/>
                </a:moveTo>
                <a:cubicBezTo>
                  <a:pt x="10966" y="10732"/>
                  <a:pt x="11019" y="10734"/>
                  <a:pt x="11071" y="10744"/>
                </a:cubicBezTo>
                <a:cubicBezTo>
                  <a:pt x="11140" y="10758"/>
                  <a:pt x="11209" y="10786"/>
                  <a:pt x="11272" y="10832"/>
                </a:cubicBezTo>
                <a:cubicBezTo>
                  <a:pt x="11525" y="11013"/>
                  <a:pt x="11597" y="11385"/>
                  <a:pt x="11434" y="11665"/>
                </a:cubicBezTo>
                <a:cubicBezTo>
                  <a:pt x="11271" y="11945"/>
                  <a:pt x="10933" y="12026"/>
                  <a:pt x="10681" y="11846"/>
                </a:cubicBezTo>
                <a:cubicBezTo>
                  <a:pt x="10429" y="11665"/>
                  <a:pt x="10357" y="11291"/>
                  <a:pt x="10520" y="11011"/>
                </a:cubicBezTo>
                <a:cubicBezTo>
                  <a:pt x="10611" y="10853"/>
                  <a:pt x="10759" y="10759"/>
                  <a:pt x="10915" y="10738"/>
                </a:cubicBezTo>
                <a:close/>
                <a:moveTo>
                  <a:pt x="12892" y="13124"/>
                </a:moveTo>
                <a:lnTo>
                  <a:pt x="10607" y="13169"/>
                </a:lnTo>
                <a:lnTo>
                  <a:pt x="10748" y="13544"/>
                </a:lnTo>
                <a:lnTo>
                  <a:pt x="13033" y="18256"/>
                </a:lnTo>
                <a:cubicBezTo>
                  <a:pt x="13267" y="18800"/>
                  <a:pt x="14000" y="20272"/>
                  <a:pt x="14636" y="20698"/>
                </a:cubicBezTo>
                <a:lnTo>
                  <a:pt x="14676" y="20730"/>
                </a:lnTo>
                <a:cubicBezTo>
                  <a:pt x="14681" y="20735"/>
                  <a:pt x="15151" y="21197"/>
                  <a:pt x="16088" y="21600"/>
                </a:cubicBezTo>
                <a:lnTo>
                  <a:pt x="12892" y="13124"/>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80" name="Linien"/>
          <p:cNvSpPr/>
          <p:nvPr/>
        </p:nvSpPr>
        <p:spPr>
          <a:xfrm>
            <a:off x="10103218" y="11462223"/>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481" name="Filmstreifen"/>
          <p:cNvSpPr/>
          <p:nvPr/>
        </p:nvSpPr>
        <p:spPr>
          <a:xfrm>
            <a:off x="11364486" y="10910032"/>
            <a:ext cx="1370053" cy="115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82" name="2. A single error in any node can compromise the final result"/>
          <p:cNvSpPr txBox="1"/>
          <p:nvPr/>
        </p:nvSpPr>
        <p:spPr>
          <a:xfrm>
            <a:off x="273151" y="261098"/>
            <a:ext cx="1780184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2. A </a:t>
            </a:r>
            <a:r>
              <a:rPr>
                <a:solidFill>
                  <a:schemeClr val="accent1"/>
                </a:solidFill>
              </a:rPr>
              <a:t>single error</a:t>
            </a:r>
            <a:r>
              <a:t> in </a:t>
            </a:r>
            <a:r>
              <a:rPr>
                <a:solidFill>
                  <a:schemeClr val="accent1"/>
                </a:solidFill>
              </a:rPr>
              <a:t>any node</a:t>
            </a:r>
            <a:r>
              <a:t> can </a:t>
            </a:r>
            <a:r>
              <a:rPr>
                <a:solidFill>
                  <a:schemeClr val="accent1"/>
                </a:solidFill>
              </a:rPr>
              <a:t>compromise</a:t>
            </a:r>
            <a:r>
              <a:t> the </a:t>
            </a:r>
            <a:r>
              <a:rPr>
                <a:solidFill>
                  <a:schemeClr val="accent1"/>
                </a:solidFill>
              </a:rPr>
              <a:t>final result</a:t>
            </a:r>
          </a:p>
        </p:txBody>
      </p:sp>
      <p:sp>
        <p:nvSpPr>
          <p:cNvPr id="483" name="Bearbeitbares Dokument"/>
          <p:cNvSpPr/>
          <p:nvPr/>
        </p:nvSpPr>
        <p:spPr>
          <a:xfrm>
            <a:off x="9808785" y="6899187"/>
            <a:ext cx="940499"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84" name="Bearbeitbares Dokument"/>
          <p:cNvSpPr/>
          <p:nvPr/>
        </p:nvSpPr>
        <p:spPr>
          <a:xfrm>
            <a:off x="18418605" y="11001815"/>
            <a:ext cx="940499"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85" name="Petra’s Movie"/>
          <p:cNvSpPr txBox="1"/>
          <p:nvPr/>
        </p:nvSpPr>
        <p:spPr>
          <a:xfrm>
            <a:off x="10754426" y="12180838"/>
            <a:ext cx="244894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Petra’s Movie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2. Mitigating errors from information networks"/>
          <p:cNvSpPr txBox="1"/>
          <p:nvPr/>
        </p:nvSpPr>
        <p:spPr>
          <a:xfrm>
            <a:off x="273151" y="261098"/>
            <a:ext cx="1392357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2. </a:t>
            </a:r>
            <a:r>
              <a:rPr>
                <a:solidFill>
                  <a:schemeClr val="accent1"/>
                </a:solidFill>
              </a:rPr>
              <a:t>Mitigating</a:t>
            </a:r>
            <a:r>
              <a:t> errors from</a:t>
            </a:r>
            <a:r>
              <a:rPr>
                <a:solidFill>
                  <a:schemeClr val="accent1"/>
                </a:solidFill>
              </a:rPr>
              <a:t> information networks</a:t>
            </a:r>
          </a:p>
        </p:txBody>
      </p:sp>
      <p:sp>
        <p:nvSpPr>
          <p:cNvPr id="490" name="Abgerundetes Rechteck"/>
          <p:cNvSpPr/>
          <p:nvPr/>
        </p:nvSpPr>
        <p:spPr>
          <a:xfrm>
            <a:off x="3256167" y="2953253"/>
            <a:ext cx="5321459" cy="2136811"/>
          </a:xfrm>
          <a:prstGeom prst="roundRect">
            <a:avLst>
              <a:gd name="adj" fmla="val 15000"/>
            </a:avLst>
          </a:prstGeom>
          <a:solidFill>
            <a:srgbClr val="D5D5D5"/>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491" name="Suchen"/>
          <p:cNvSpPr/>
          <p:nvPr/>
        </p:nvSpPr>
        <p:spPr>
          <a:xfrm>
            <a:off x="3693340" y="3497027"/>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92" name="Linien"/>
          <p:cNvSpPr/>
          <p:nvPr/>
        </p:nvSpPr>
        <p:spPr>
          <a:xfrm flipV="1">
            <a:off x="4937243" y="3340631"/>
            <a:ext cx="1" cy="1362054"/>
          </a:xfrm>
          <a:prstGeom prst="line">
            <a:avLst/>
          </a:prstGeom>
          <a:ln w="63500">
            <a:solidFill>
              <a:srgbClr val="000000"/>
            </a:solidFill>
            <a:miter lim="400000"/>
          </a:ln>
        </p:spPr>
        <p:txBody>
          <a:bodyPr lIns="50800" tIns="50800" rIns="50800" bIns="50800" anchor="ctr"/>
          <a:lstStyle/>
          <a:p>
            <a:pPr/>
          </a:p>
        </p:txBody>
      </p:sp>
      <p:sp>
        <p:nvSpPr>
          <p:cNvPr id="493" name="Linien"/>
          <p:cNvSpPr/>
          <p:nvPr/>
        </p:nvSpPr>
        <p:spPr>
          <a:xfrm flipV="1">
            <a:off x="6963439" y="3340631"/>
            <a:ext cx="1" cy="1362054"/>
          </a:xfrm>
          <a:prstGeom prst="line">
            <a:avLst/>
          </a:prstGeom>
          <a:ln w="63500">
            <a:solidFill>
              <a:srgbClr val="000000"/>
            </a:solidFill>
            <a:miter lim="400000"/>
          </a:ln>
        </p:spPr>
        <p:txBody>
          <a:bodyPr lIns="50800" tIns="50800" rIns="50800" bIns="50800" anchor="ctr"/>
          <a:lstStyle/>
          <a:p>
            <a:pPr/>
          </a:p>
        </p:txBody>
      </p:sp>
      <p:sp>
        <p:nvSpPr>
          <p:cNvPr id="494" name="Organigramm"/>
          <p:cNvSpPr/>
          <p:nvPr/>
        </p:nvSpPr>
        <p:spPr>
          <a:xfrm>
            <a:off x="5237760" y="3438016"/>
            <a:ext cx="1358273" cy="11672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60"/>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60"/>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60"/>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10800" y="0"/>
                </a:lnTo>
                <a:lnTo>
                  <a:pt x="7974" y="0"/>
                </a:ln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95" name="Linien"/>
          <p:cNvSpPr/>
          <p:nvPr/>
        </p:nvSpPr>
        <p:spPr>
          <a:xfrm>
            <a:off x="8957885" y="3947502"/>
            <a:ext cx="960032"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pPr/>
          </a:p>
        </p:txBody>
      </p:sp>
      <p:sp>
        <p:nvSpPr>
          <p:cNvPr id="496" name="Output"/>
          <p:cNvSpPr txBox="1"/>
          <p:nvPr/>
        </p:nvSpPr>
        <p:spPr>
          <a:xfrm>
            <a:off x="10258629" y="4552150"/>
            <a:ext cx="140603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Output</a:t>
            </a:r>
          </a:p>
        </p:txBody>
      </p:sp>
      <p:sp>
        <p:nvSpPr>
          <p:cNvPr id="497" name="Textdokument"/>
          <p:cNvSpPr/>
          <p:nvPr/>
        </p:nvSpPr>
        <p:spPr>
          <a:xfrm>
            <a:off x="10380643" y="3111608"/>
            <a:ext cx="1088774" cy="1409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1"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moveTo>
                  <a:pt x="3916" y="7813"/>
                </a:moveTo>
                <a:lnTo>
                  <a:pt x="17684" y="7813"/>
                </a:lnTo>
                <a:cubicBezTo>
                  <a:pt x="17718" y="7813"/>
                  <a:pt x="17747" y="7836"/>
                  <a:pt x="17747" y="7862"/>
                </a:cubicBezTo>
                <a:lnTo>
                  <a:pt x="17747" y="8842"/>
                </a:lnTo>
                <a:cubicBezTo>
                  <a:pt x="17747" y="8868"/>
                  <a:pt x="17718" y="8890"/>
                  <a:pt x="17684" y="8890"/>
                </a:cubicBezTo>
                <a:lnTo>
                  <a:pt x="3916" y="8890"/>
                </a:lnTo>
                <a:cubicBezTo>
                  <a:pt x="3882" y="8890"/>
                  <a:pt x="3853" y="8868"/>
                  <a:pt x="3853" y="8842"/>
                </a:cubicBezTo>
                <a:lnTo>
                  <a:pt x="3853" y="7862"/>
                </a:lnTo>
                <a:cubicBezTo>
                  <a:pt x="3853" y="7836"/>
                  <a:pt x="3882" y="7813"/>
                  <a:pt x="3916" y="7813"/>
                </a:cubicBezTo>
                <a:close/>
                <a:moveTo>
                  <a:pt x="3916" y="10498"/>
                </a:moveTo>
                <a:lnTo>
                  <a:pt x="17684" y="10498"/>
                </a:lnTo>
                <a:cubicBezTo>
                  <a:pt x="17718" y="10498"/>
                  <a:pt x="17747" y="10520"/>
                  <a:pt x="17747" y="10546"/>
                </a:cubicBezTo>
                <a:lnTo>
                  <a:pt x="17747" y="11526"/>
                </a:lnTo>
                <a:cubicBezTo>
                  <a:pt x="17747" y="11552"/>
                  <a:pt x="17718" y="11573"/>
                  <a:pt x="17684" y="11573"/>
                </a:cubicBezTo>
                <a:lnTo>
                  <a:pt x="3916" y="11573"/>
                </a:lnTo>
                <a:cubicBezTo>
                  <a:pt x="3882" y="11573"/>
                  <a:pt x="3853" y="11552"/>
                  <a:pt x="3853" y="11526"/>
                </a:cubicBezTo>
                <a:lnTo>
                  <a:pt x="3853" y="10546"/>
                </a:lnTo>
                <a:cubicBezTo>
                  <a:pt x="3853" y="10520"/>
                  <a:pt x="3882" y="10498"/>
                  <a:pt x="3916" y="10498"/>
                </a:cubicBezTo>
                <a:close/>
                <a:moveTo>
                  <a:pt x="3916" y="13182"/>
                </a:moveTo>
                <a:lnTo>
                  <a:pt x="17684" y="13182"/>
                </a:lnTo>
                <a:cubicBezTo>
                  <a:pt x="17718" y="13182"/>
                  <a:pt x="17747" y="13204"/>
                  <a:pt x="17747" y="13230"/>
                </a:cubicBezTo>
                <a:lnTo>
                  <a:pt x="17747" y="14210"/>
                </a:lnTo>
                <a:cubicBezTo>
                  <a:pt x="17747" y="14237"/>
                  <a:pt x="17718" y="14257"/>
                  <a:pt x="17684" y="14257"/>
                </a:cubicBezTo>
                <a:lnTo>
                  <a:pt x="3916" y="14257"/>
                </a:lnTo>
                <a:cubicBezTo>
                  <a:pt x="3882" y="14257"/>
                  <a:pt x="3853" y="14237"/>
                  <a:pt x="3853" y="14210"/>
                </a:cubicBezTo>
                <a:lnTo>
                  <a:pt x="3853" y="13230"/>
                </a:lnTo>
                <a:cubicBezTo>
                  <a:pt x="3853" y="13204"/>
                  <a:pt x="3882" y="13182"/>
                  <a:pt x="3916" y="13182"/>
                </a:cubicBezTo>
                <a:close/>
                <a:moveTo>
                  <a:pt x="3916" y="15866"/>
                </a:moveTo>
                <a:lnTo>
                  <a:pt x="17684" y="15866"/>
                </a:lnTo>
                <a:cubicBezTo>
                  <a:pt x="17718" y="15866"/>
                  <a:pt x="17747" y="15888"/>
                  <a:pt x="17747" y="15914"/>
                </a:cubicBezTo>
                <a:lnTo>
                  <a:pt x="17747" y="16894"/>
                </a:lnTo>
                <a:cubicBezTo>
                  <a:pt x="17747" y="16921"/>
                  <a:pt x="17718" y="16941"/>
                  <a:pt x="17684" y="16941"/>
                </a:cubicBezTo>
                <a:lnTo>
                  <a:pt x="3916" y="16941"/>
                </a:lnTo>
                <a:cubicBezTo>
                  <a:pt x="3882" y="16941"/>
                  <a:pt x="3853" y="16921"/>
                  <a:pt x="3853" y="16894"/>
                </a:cubicBezTo>
                <a:lnTo>
                  <a:pt x="3853" y="15914"/>
                </a:lnTo>
                <a:cubicBezTo>
                  <a:pt x="3853" y="15888"/>
                  <a:pt x="3882" y="15866"/>
                  <a:pt x="3916" y="15866"/>
                </a:cubicBezTo>
                <a:close/>
              </a:path>
            </a:pathLst>
          </a:cu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98" name="Roboter"/>
          <p:cNvSpPr/>
          <p:nvPr/>
        </p:nvSpPr>
        <p:spPr>
          <a:xfrm>
            <a:off x="2847120" y="2340189"/>
            <a:ext cx="815944" cy="121930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7636" y="0"/>
                </a:moveTo>
                <a:cubicBezTo>
                  <a:pt x="7308" y="0"/>
                  <a:pt x="7042" y="178"/>
                  <a:pt x="7042" y="398"/>
                </a:cubicBezTo>
                <a:lnTo>
                  <a:pt x="7042" y="1269"/>
                </a:lnTo>
                <a:cubicBezTo>
                  <a:pt x="7042" y="1360"/>
                  <a:pt x="6932" y="1434"/>
                  <a:pt x="6796" y="1434"/>
                </a:cubicBezTo>
                <a:lnTo>
                  <a:pt x="6444" y="1434"/>
                </a:lnTo>
                <a:cubicBezTo>
                  <a:pt x="6308" y="1434"/>
                  <a:pt x="6197" y="1509"/>
                  <a:pt x="6197" y="1600"/>
                </a:cubicBezTo>
                <a:lnTo>
                  <a:pt x="6197" y="2450"/>
                </a:lnTo>
                <a:cubicBezTo>
                  <a:pt x="6197" y="2541"/>
                  <a:pt x="6308" y="2614"/>
                  <a:pt x="6444" y="2614"/>
                </a:cubicBezTo>
                <a:lnTo>
                  <a:pt x="6796" y="2614"/>
                </a:lnTo>
                <a:cubicBezTo>
                  <a:pt x="6932" y="2614"/>
                  <a:pt x="7042" y="2688"/>
                  <a:pt x="7042" y="2779"/>
                </a:cubicBezTo>
                <a:lnTo>
                  <a:pt x="7042" y="4048"/>
                </a:lnTo>
                <a:lnTo>
                  <a:pt x="4708" y="4048"/>
                </a:lnTo>
                <a:cubicBezTo>
                  <a:pt x="4373" y="4048"/>
                  <a:pt x="4102" y="4230"/>
                  <a:pt x="4102" y="4455"/>
                </a:cubicBezTo>
                <a:lnTo>
                  <a:pt x="4102" y="5592"/>
                </a:lnTo>
                <a:lnTo>
                  <a:pt x="3470" y="5592"/>
                </a:lnTo>
                <a:lnTo>
                  <a:pt x="3470" y="5197"/>
                </a:lnTo>
                <a:cubicBezTo>
                  <a:pt x="3470" y="5006"/>
                  <a:pt x="3238" y="4850"/>
                  <a:pt x="2952" y="4850"/>
                </a:cubicBezTo>
                <a:lnTo>
                  <a:pt x="575" y="4850"/>
                </a:lnTo>
                <a:cubicBezTo>
                  <a:pt x="289" y="4850"/>
                  <a:pt x="57" y="5006"/>
                  <a:pt x="57" y="5197"/>
                </a:cubicBezTo>
                <a:lnTo>
                  <a:pt x="57" y="9364"/>
                </a:lnTo>
                <a:cubicBezTo>
                  <a:pt x="57" y="9530"/>
                  <a:pt x="233" y="9669"/>
                  <a:pt x="464" y="9703"/>
                </a:cubicBezTo>
                <a:lnTo>
                  <a:pt x="464" y="10395"/>
                </a:lnTo>
                <a:cubicBezTo>
                  <a:pt x="233" y="10429"/>
                  <a:pt x="57" y="10568"/>
                  <a:pt x="57" y="10734"/>
                </a:cubicBezTo>
                <a:lnTo>
                  <a:pt x="57" y="13326"/>
                </a:lnTo>
                <a:cubicBezTo>
                  <a:pt x="57" y="13518"/>
                  <a:pt x="290" y="13672"/>
                  <a:pt x="575" y="13672"/>
                </a:cubicBezTo>
                <a:lnTo>
                  <a:pt x="771" y="13672"/>
                </a:lnTo>
                <a:lnTo>
                  <a:pt x="117" y="14205"/>
                </a:lnTo>
                <a:cubicBezTo>
                  <a:pt x="10" y="14293"/>
                  <a:pt x="-27" y="14412"/>
                  <a:pt x="19" y="14521"/>
                </a:cubicBezTo>
                <a:lnTo>
                  <a:pt x="480" y="15614"/>
                </a:lnTo>
                <a:cubicBezTo>
                  <a:pt x="506" y="15676"/>
                  <a:pt x="590" y="15719"/>
                  <a:pt x="686" y="15719"/>
                </a:cubicBezTo>
                <a:lnTo>
                  <a:pt x="1020" y="15719"/>
                </a:lnTo>
                <a:cubicBezTo>
                  <a:pt x="1138" y="15719"/>
                  <a:pt x="1234" y="15655"/>
                  <a:pt x="1234" y="15576"/>
                </a:cubicBezTo>
                <a:lnTo>
                  <a:pt x="1234" y="14788"/>
                </a:lnTo>
                <a:cubicBezTo>
                  <a:pt x="1234" y="14591"/>
                  <a:pt x="1472" y="14431"/>
                  <a:pt x="1765" y="14431"/>
                </a:cubicBezTo>
                <a:cubicBezTo>
                  <a:pt x="2058" y="14431"/>
                  <a:pt x="2293" y="14591"/>
                  <a:pt x="2293" y="14788"/>
                </a:cubicBezTo>
                <a:lnTo>
                  <a:pt x="2293" y="15576"/>
                </a:lnTo>
                <a:cubicBezTo>
                  <a:pt x="2293" y="15655"/>
                  <a:pt x="2389" y="15719"/>
                  <a:pt x="2507" y="15719"/>
                </a:cubicBezTo>
                <a:lnTo>
                  <a:pt x="2842" y="15719"/>
                </a:lnTo>
                <a:cubicBezTo>
                  <a:pt x="2937" y="15719"/>
                  <a:pt x="3022" y="15676"/>
                  <a:pt x="3048" y="15614"/>
                </a:cubicBezTo>
                <a:lnTo>
                  <a:pt x="3508" y="14521"/>
                </a:lnTo>
                <a:cubicBezTo>
                  <a:pt x="3554" y="14412"/>
                  <a:pt x="3518" y="14293"/>
                  <a:pt x="3410" y="14205"/>
                </a:cubicBezTo>
                <a:lnTo>
                  <a:pt x="2756" y="13672"/>
                </a:lnTo>
                <a:lnTo>
                  <a:pt x="2952" y="13672"/>
                </a:lnTo>
                <a:cubicBezTo>
                  <a:pt x="3238" y="13672"/>
                  <a:pt x="3470" y="13518"/>
                  <a:pt x="3470" y="13326"/>
                </a:cubicBezTo>
                <a:lnTo>
                  <a:pt x="3470" y="10734"/>
                </a:lnTo>
                <a:cubicBezTo>
                  <a:pt x="3470" y="10568"/>
                  <a:pt x="3297" y="10429"/>
                  <a:pt x="3065" y="10395"/>
                </a:cubicBezTo>
                <a:lnTo>
                  <a:pt x="3065" y="9703"/>
                </a:lnTo>
                <a:cubicBezTo>
                  <a:pt x="3297" y="9669"/>
                  <a:pt x="3470" y="9530"/>
                  <a:pt x="3470" y="9364"/>
                </a:cubicBezTo>
                <a:lnTo>
                  <a:pt x="3470" y="7843"/>
                </a:lnTo>
                <a:lnTo>
                  <a:pt x="4102" y="7843"/>
                </a:lnTo>
                <a:lnTo>
                  <a:pt x="4102" y="13265"/>
                </a:lnTo>
                <a:cubicBezTo>
                  <a:pt x="4102" y="13490"/>
                  <a:pt x="4373" y="13672"/>
                  <a:pt x="4708" y="13672"/>
                </a:cubicBezTo>
                <a:lnTo>
                  <a:pt x="5367" y="13672"/>
                </a:lnTo>
                <a:lnTo>
                  <a:pt x="5367" y="19636"/>
                </a:lnTo>
                <a:cubicBezTo>
                  <a:pt x="5367" y="19764"/>
                  <a:pt x="5302" y="19890"/>
                  <a:pt x="5186" y="19992"/>
                </a:cubicBezTo>
                <a:lnTo>
                  <a:pt x="4326" y="20751"/>
                </a:lnTo>
                <a:cubicBezTo>
                  <a:pt x="4210" y="20853"/>
                  <a:pt x="4145" y="20979"/>
                  <a:pt x="4145" y="21107"/>
                </a:cubicBezTo>
                <a:lnTo>
                  <a:pt x="4145" y="21327"/>
                </a:lnTo>
                <a:cubicBezTo>
                  <a:pt x="4145" y="21477"/>
                  <a:pt x="4328" y="21600"/>
                  <a:pt x="4552" y="21600"/>
                </a:cubicBezTo>
                <a:lnTo>
                  <a:pt x="9040" y="21600"/>
                </a:lnTo>
                <a:cubicBezTo>
                  <a:pt x="9264" y="21600"/>
                  <a:pt x="9447" y="21477"/>
                  <a:pt x="9447" y="21327"/>
                </a:cubicBezTo>
                <a:lnTo>
                  <a:pt x="9447" y="13672"/>
                </a:lnTo>
                <a:lnTo>
                  <a:pt x="12099" y="13672"/>
                </a:lnTo>
                <a:lnTo>
                  <a:pt x="12099" y="21327"/>
                </a:lnTo>
                <a:cubicBezTo>
                  <a:pt x="12099" y="21477"/>
                  <a:pt x="12282" y="21600"/>
                  <a:pt x="12506" y="21600"/>
                </a:cubicBezTo>
                <a:lnTo>
                  <a:pt x="16994" y="21600"/>
                </a:lnTo>
                <a:cubicBezTo>
                  <a:pt x="17218" y="21600"/>
                  <a:pt x="17399" y="21477"/>
                  <a:pt x="17399" y="21327"/>
                </a:cubicBezTo>
                <a:lnTo>
                  <a:pt x="17399" y="21107"/>
                </a:lnTo>
                <a:cubicBezTo>
                  <a:pt x="17399" y="20979"/>
                  <a:pt x="17336" y="20853"/>
                  <a:pt x="17220" y="20751"/>
                </a:cubicBezTo>
                <a:lnTo>
                  <a:pt x="16357" y="19992"/>
                </a:lnTo>
                <a:cubicBezTo>
                  <a:pt x="16241" y="19890"/>
                  <a:pt x="16179" y="19764"/>
                  <a:pt x="16179" y="19636"/>
                </a:cubicBezTo>
                <a:lnTo>
                  <a:pt x="16179" y="13672"/>
                </a:lnTo>
                <a:lnTo>
                  <a:pt x="16838" y="13672"/>
                </a:lnTo>
                <a:cubicBezTo>
                  <a:pt x="17173" y="13672"/>
                  <a:pt x="17444" y="13490"/>
                  <a:pt x="17444" y="13265"/>
                </a:cubicBezTo>
                <a:lnTo>
                  <a:pt x="17444" y="7843"/>
                </a:lnTo>
                <a:lnTo>
                  <a:pt x="18075" y="7843"/>
                </a:lnTo>
                <a:lnTo>
                  <a:pt x="18075" y="9364"/>
                </a:lnTo>
                <a:cubicBezTo>
                  <a:pt x="18075" y="9530"/>
                  <a:pt x="18249" y="9669"/>
                  <a:pt x="18480" y="9703"/>
                </a:cubicBezTo>
                <a:lnTo>
                  <a:pt x="18480" y="10395"/>
                </a:lnTo>
                <a:cubicBezTo>
                  <a:pt x="18249" y="10429"/>
                  <a:pt x="18075" y="10568"/>
                  <a:pt x="18075" y="10734"/>
                </a:cubicBezTo>
                <a:lnTo>
                  <a:pt x="18075" y="13326"/>
                </a:lnTo>
                <a:cubicBezTo>
                  <a:pt x="18075" y="13518"/>
                  <a:pt x="18308" y="13672"/>
                  <a:pt x="18594" y="13672"/>
                </a:cubicBezTo>
                <a:lnTo>
                  <a:pt x="18790" y="13672"/>
                </a:lnTo>
                <a:lnTo>
                  <a:pt x="18136" y="14205"/>
                </a:lnTo>
                <a:cubicBezTo>
                  <a:pt x="18028" y="14293"/>
                  <a:pt x="17991" y="14412"/>
                  <a:pt x="18038" y="14521"/>
                </a:cubicBezTo>
                <a:lnTo>
                  <a:pt x="18498" y="15614"/>
                </a:lnTo>
                <a:cubicBezTo>
                  <a:pt x="18524" y="15676"/>
                  <a:pt x="18609" y="15719"/>
                  <a:pt x="18704" y="15719"/>
                </a:cubicBezTo>
                <a:lnTo>
                  <a:pt x="19039" y="15719"/>
                </a:lnTo>
                <a:cubicBezTo>
                  <a:pt x="19157" y="15719"/>
                  <a:pt x="19250" y="15655"/>
                  <a:pt x="19250" y="15576"/>
                </a:cubicBezTo>
                <a:lnTo>
                  <a:pt x="19250" y="14788"/>
                </a:lnTo>
                <a:cubicBezTo>
                  <a:pt x="19250" y="14591"/>
                  <a:pt x="19488" y="14431"/>
                  <a:pt x="19781" y="14431"/>
                </a:cubicBezTo>
                <a:cubicBezTo>
                  <a:pt x="20074" y="14431"/>
                  <a:pt x="20312" y="14591"/>
                  <a:pt x="20312" y="14788"/>
                </a:cubicBezTo>
                <a:lnTo>
                  <a:pt x="20312" y="15576"/>
                </a:lnTo>
                <a:cubicBezTo>
                  <a:pt x="20312" y="15655"/>
                  <a:pt x="20408" y="15719"/>
                  <a:pt x="20525" y="15719"/>
                </a:cubicBezTo>
                <a:lnTo>
                  <a:pt x="20860" y="15719"/>
                </a:lnTo>
                <a:cubicBezTo>
                  <a:pt x="20955" y="15719"/>
                  <a:pt x="21038" y="15676"/>
                  <a:pt x="21064" y="15614"/>
                </a:cubicBezTo>
                <a:lnTo>
                  <a:pt x="21527" y="14521"/>
                </a:lnTo>
                <a:cubicBezTo>
                  <a:pt x="21573" y="14412"/>
                  <a:pt x="21536" y="14293"/>
                  <a:pt x="21429" y="14205"/>
                </a:cubicBezTo>
                <a:lnTo>
                  <a:pt x="20775" y="13672"/>
                </a:lnTo>
                <a:lnTo>
                  <a:pt x="20971" y="13672"/>
                </a:lnTo>
                <a:cubicBezTo>
                  <a:pt x="21256" y="13672"/>
                  <a:pt x="21489" y="13518"/>
                  <a:pt x="21489" y="13326"/>
                </a:cubicBezTo>
                <a:lnTo>
                  <a:pt x="21489" y="10734"/>
                </a:lnTo>
                <a:cubicBezTo>
                  <a:pt x="21489" y="10568"/>
                  <a:pt x="21313" y="10429"/>
                  <a:pt x="21081" y="10395"/>
                </a:cubicBezTo>
                <a:lnTo>
                  <a:pt x="21081" y="9703"/>
                </a:lnTo>
                <a:cubicBezTo>
                  <a:pt x="21313" y="9669"/>
                  <a:pt x="21489" y="9530"/>
                  <a:pt x="21489" y="9364"/>
                </a:cubicBezTo>
                <a:lnTo>
                  <a:pt x="21489" y="5197"/>
                </a:lnTo>
                <a:cubicBezTo>
                  <a:pt x="21489" y="5006"/>
                  <a:pt x="21256" y="4850"/>
                  <a:pt x="20971" y="4850"/>
                </a:cubicBezTo>
                <a:lnTo>
                  <a:pt x="18594" y="4850"/>
                </a:lnTo>
                <a:cubicBezTo>
                  <a:pt x="18308" y="4850"/>
                  <a:pt x="18075" y="5006"/>
                  <a:pt x="18075" y="5197"/>
                </a:cubicBezTo>
                <a:lnTo>
                  <a:pt x="18075" y="5592"/>
                </a:lnTo>
                <a:lnTo>
                  <a:pt x="17444" y="5592"/>
                </a:lnTo>
                <a:lnTo>
                  <a:pt x="17444" y="4455"/>
                </a:lnTo>
                <a:cubicBezTo>
                  <a:pt x="17444" y="4230"/>
                  <a:pt x="17173" y="4048"/>
                  <a:pt x="16838" y="4048"/>
                </a:cubicBezTo>
                <a:lnTo>
                  <a:pt x="14503" y="4048"/>
                </a:lnTo>
                <a:lnTo>
                  <a:pt x="14503" y="2779"/>
                </a:lnTo>
                <a:cubicBezTo>
                  <a:pt x="14503" y="2688"/>
                  <a:pt x="14614" y="2614"/>
                  <a:pt x="14750" y="2614"/>
                </a:cubicBezTo>
                <a:lnTo>
                  <a:pt x="15102" y="2614"/>
                </a:lnTo>
                <a:cubicBezTo>
                  <a:pt x="15238" y="2614"/>
                  <a:pt x="15349" y="2541"/>
                  <a:pt x="15349" y="2450"/>
                </a:cubicBezTo>
                <a:lnTo>
                  <a:pt x="15349" y="1600"/>
                </a:lnTo>
                <a:cubicBezTo>
                  <a:pt x="15349" y="1509"/>
                  <a:pt x="15238" y="1434"/>
                  <a:pt x="15102" y="1434"/>
                </a:cubicBezTo>
                <a:lnTo>
                  <a:pt x="14750" y="1434"/>
                </a:lnTo>
                <a:cubicBezTo>
                  <a:pt x="14614" y="1434"/>
                  <a:pt x="14503" y="1360"/>
                  <a:pt x="14503" y="1269"/>
                </a:cubicBezTo>
                <a:lnTo>
                  <a:pt x="14503" y="398"/>
                </a:lnTo>
                <a:cubicBezTo>
                  <a:pt x="14503" y="178"/>
                  <a:pt x="14238" y="0"/>
                  <a:pt x="13910" y="0"/>
                </a:cubicBezTo>
                <a:lnTo>
                  <a:pt x="7636" y="0"/>
                </a:lnTo>
                <a:close/>
                <a:moveTo>
                  <a:pt x="9228" y="1434"/>
                </a:moveTo>
                <a:cubicBezTo>
                  <a:pt x="9713" y="1434"/>
                  <a:pt x="10106" y="1700"/>
                  <a:pt x="10106" y="2025"/>
                </a:cubicBezTo>
                <a:cubicBezTo>
                  <a:pt x="10106" y="2350"/>
                  <a:pt x="9713" y="2614"/>
                  <a:pt x="9228" y="2614"/>
                </a:cubicBezTo>
                <a:cubicBezTo>
                  <a:pt x="8743" y="2614"/>
                  <a:pt x="8351" y="2350"/>
                  <a:pt x="8351" y="2025"/>
                </a:cubicBezTo>
                <a:cubicBezTo>
                  <a:pt x="8351" y="1700"/>
                  <a:pt x="8743" y="1434"/>
                  <a:pt x="9228" y="1434"/>
                </a:cubicBezTo>
                <a:close/>
                <a:moveTo>
                  <a:pt x="12317" y="1434"/>
                </a:moveTo>
                <a:cubicBezTo>
                  <a:pt x="12802" y="1434"/>
                  <a:pt x="13195" y="1700"/>
                  <a:pt x="13195" y="2025"/>
                </a:cubicBezTo>
                <a:cubicBezTo>
                  <a:pt x="13195" y="2350"/>
                  <a:pt x="12802" y="2614"/>
                  <a:pt x="12317" y="2614"/>
                </a:cubicBezTo>
                <a:cubicBezTo>
                  <a:pt x="11832" y="2614"/>
                  <a:pt x="11440" y="2350"/>
                  <a:pt x="11440" y="2025"/>
                </a:cubicBezTo>
                <a:cubicBezTo>
                  <a:pt x="11440" y="1700"/>
                  <a:pt x="11832" y="1434"/>
                  <a:pt x="12317" y="1434"/>
                </a:cubicBezTo>
                <a:close/>
                <a:moveTo>
                  <a:pt x="8091" y="5474"/>
                </a:moveTo>
                <a:lnTo>
                  <a:pt x="13454" y="5474"/>
                </a:lnTo>
                <a:lnTo>
                  <a:pt x="13454" y="7795"/>
                </a:lnTo>
                <a:lnTo>
                  <a:pt x="8091" y="7795"/>
                </a:lnTo>
                <a:lnTo>
                  <a:pt x="8091" y="5474"/>
                </a:lnTo>
                <a:close/>
                <a:moveTo>
                  <a:pt x="8688" y="8716"/>
                </a:moveTo>
                <a:cubicBezTo>
                  <a:pt x="9016" y="8716"/>
                  <a:pt x="9281" y="8895"/>
                  <a:pt x="9281" y="9116"/>
                </a:cubicBezTo>
                <a:cubicBezTo>
                  <a:pt x="9281" y="9336"/>
                  <a:pt x="9016" y="9514"/>
                  <a:pt x="8688" y="9514"/>
                </a:cubicBezTo>
                <a:cubicBezTo>
                  <a:pt x="8359" y="9514"/>
                  <a:pt x="8091" y="9336"/>
                  <a:pt x="8091" y="9116"/>
                </a:cubicBezTo>
                <a:cubicBezTo>
                  <a:pt x="8091" y="8895"/>
                  <a:pt x="8359" y="8716"/>
                  <a:pt x="8688" y="8716"/>
                </a:cubicBezTo>
                <a:close/>
                <a:moveTo>
                  <a:pt x="10773" y="8716"/>
                </a:moveTo>
                <a:cubicBezTo>
                  <a:pt x="11102" y="8716"/>
                  <a:pt x="11369" y="8895"/>
                  <a:pt x="11369" y="9116"/>
                </a:cubicBezTo>
                <a:cubicBezTo>
                  <a:pt x="11369" y="9336"/>
                  <a:pt x="11102" y="9514"/>
                  <a:pt x="10773" y="9514"/>
                </a:cubicBezTo>
                <a:cubicBezTo>
                  <a:pt x="10444" y="9514"/>
                  <a:pt x="10177" y="9336"/>
                  <a:pt x="10177" y="9116"/>
                </a:cubicBezTo>
                <a:cubicBezTo>
                  <a:pt x="10177" y="8895"/>
                  <a:pt x="10444" y="8716"/>
                  <a:pt x="10773" y="8716"/>
                </a:cubicBezTo>
                <a:close/>
                <a:moveTo>
                  <a:pt x="12858" y="8716"/>
                </a:moveTo>
                <a:cubicBezTo>
                  <a:pt x="13187" y="8716"/>
                  <a:pt x="13454" y="8895"/>
                  <a:pt x="13454" y="9116"/>
                </a:cubicBezTo>
                <a:cubicBezTo>
                  <a:pt x="13454" y="9336"/>
                  <a:pt x="13187" y="9514"/>
                  <a:pt x="12858" y="9514"/>
                </a:cubicBezTo>
                <a:cubicBezTo>
                  <a:pt x="12530" y="9514"/>
                  <a:pt x="12265" y="9336"/>
                  <a:pt x="12265" y="9116"/>
                </a:cubicBezTo>
                <a:cubicBezTo>
                  <a:pt x="12265" y="8895"/>
                  <a:pt x="12530" y="8716"/>
                  <a:pt x="12858" y="8716"/>
                </a:cubicBezTo>
                <a:close/>
                <a:moveTo>
                  <a:pt x="10773" y="10277"/>
                </a:moveTo>
                <a:cubicBezTo>
                  <a:pt x="11801" y="10277"/>
                  <a:pt x="12768" y="10545"/>
                  <a:pt x="13495" y="11033"/>
                </a:cubicBezTo>
                <a:lnTo>
                  <a:pt x="11917" y="12093"/>
                </a:lnTo>
                <a:cubicBezTo>
                  <a:pt x="11612" y="11888"/>
                  <a:pt x="11205" y="11774"/>
                  <a:pt x="10773" y="11774"/>
                </a:cubicBezTo>
                <a:cubicBezTo>
                  <a:pt x="10341" y="11774"/>
                  <a:pt x="9934" y="11888"/>
                  <a:pt x="9628" y="12093"/>
                </a:cubicBezTo>
                <a:lnTo>
                  <a:pt x="8051" y="11033"/>
                </a:lnTo>
                <a:cubicBezTo>
                  <a:pt x="8778" y="10545"/>
                  <a:pt x="9745" y="10277"/>
                  <a:pt x="10773" y="10277"/>
                </a:cubicBezTo>
                <a:close/>
              </a:path>
            </a:pathLst>
          </a:custGeom>
          <a:solidFill>
            <a:srgbClr val="5E5E5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499" name="Abgerundetes Rechteck"/>
          <p:cNvSpPr/>
          <p:nvPr/>
        </p:nvSpPr>
        <p:spPr>
          <a:xfrm>
            <a:off x="15146005" y="5776125"/>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00" name="Linien"/>
          <p:cNvSpPr/>
          <p:nvPr/>
        </p:nvSpPr>
        <p:spPr>
          <a:xfrm>
            <a:off x="12032010" y="4464569"/>
            <a:ext cx="2479380" cy="2112364"/>
          </a:xfrm>
          <a:prstGeom prst="line">
            <a:avLst/>
          </a:prstGeom>
          <a:ln w="63500" cap="rnd">
            <a:solidFill>
              <a:schemeClr val="accent5">
                <a:hueOff val="-82419"/>
                <a:satOff val="-9513"/>
                <a:lumOff val="-16343"/>
              </a:schemeClr>
            </a:solidFill>
            <a:custDash>
              <a:ds d="100000" sp="200000"/>
            </a:custDash>
            <a:tailEnd type="triangle"/>
          </a:ln>
        </p:spPr>
        <p:txBody>
          <a:bodyPr lIns="50800" tIns="50800" rIns="50800" bIns="50800" anchor="ctr"/>
          <a:lstStyle/>
          <a:p>
            <a:pPr/>
          </a:p>
        </p:txBody>
      </p:sp>
      <p:sp>
        <p:nvSpPr>
          <p:cNvPr id="501" name="Gehirn"/>
          <p:cNvSpPr/>
          <p:nvPr/>
        </p:nvSpPr>
        <p:spPr>
          <a:xfrm>
            <a:off x="17133791" y="6228424"/>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02" name="Füllfederhalter"/>
          <p:cNvSpPr/>
          <p:nvPr/>
        </p:nvSpPr>
        <p:spPr>
          <a:xfrm>
            <a:off x="19362064" y="6257696"/>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03" name="Linien"/>
          <p:cNvSpPr/>
          <p:nvPr/>
        </p:nvSpPr>
        <p:spPr>
          <a:xfrm flipV="1">
            <a:off x="16827081" y="6163504"/>
            <a:ext cx="1" cy="1362054"/>
          </a:xfrm>
          <a:prstGeom prst="line">
            <a:avLst/>
          </a:prstGeom>
          <a:ln w="63500">
            <a:solidFill>
              <a:srgbClr val="000000"/>
            </a:solidFill>
            <a:miter lim="400000"/>
          </a:ln>
        </p:spPr>
        <p:txBody>
          <a:bodyPr lIns="50800" tIns="50800" rIns="50800" bIns="50800" anchor="ctr"/>
          <a:lstStyle/>
          <a:p>
            <a:pPr/>
          </a:p>
        </p:txBody>
      </p:sp>
      <p:sp>
        <p:nvSpPr>
          <p:cNvPr id="504" name="Linien"/>
          <p:cNvSpPr/>
          <p:nvPr/>
        </p:nvSpPr>
        <p:spPr>
          <a:xfrm flipV="1">
            <a:off x="18853278" y="6163504"/>
            <a:ext cx="1" cy="1362054"/>
          </a:xfrm>
          <a:prstGeom prst="line">
            <a:avLst/>
          </a:prstGeom>
          <a:ln w="63500">
            <a:solidFill>
              <a:srgbClr val="000000"/>
            </a:solidFill>
            <a:miter lim="400000"/>
          </a:ln>
        </p:spPr>
        <p:txBody>
          <a:bodyPr lIns="50800" tIns="50800" rIns="50800" bIns="50800" anchor="ctr"/>
          <a:lstStyle/>
          <a:p>
            <a:pPr/>
          </a:p>
        </p:txBody>
      </p:sp>
      <p:sp>
        <p:nvSpPr>
          <p:cNvPr id="505" name="Männlich"/>
          <p:cNvSpPr/>
          <p:nvPr/>
        </p:nvSpPr>
        <p:spPr>
          <a:xfrm>
            <a:off x="14858148" y="5168236"/>
            <a:ext cx="567192"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06" name="Suchen"/>
          <p:cNvSpPr/>
          <p:nvPr/>
        </p:nvSpPr>
        <p:spPr>
          <a:xfrm>
            <a:off x="15525985" y="6387395"/>
            <a:ext cx="960033" cy="1125209"/>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07" name="AI-Chatbot"/>
          <p:cNvSpPr txBox="1"/>
          <p:nvPr/>
        </p:nvSpPr>
        <p:spPr>
          <a:xfrm>
            <a:off x="3806684" y="2380862"/>
            <a:ext cx="315559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AI-Chatbot</a:t>
            </a:r>
          </a:p>
        </p:txBody>
      </p:sp>
      <p:sp>
        <p:nvSpPr>
          <p:cNvPr id="508" name="Peter"/>
          <p:cNvSpPr txBox="1"/>
          <p:nvPr/>
        </p:nvSpPr>
        <p:spPr>
          <a:xfrm>
            <a:off x="15614011" y="5208909"/>
            <a:ext cx="153405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Peter</a:t>
            </a:r>
          </a:p>
        </p:txBody>
      </p:sp>
      <p:sp>
        <p:nvSpPr>
          <p:cNvPr id="509" name="Bearbeitbares Dokument"/>
          <p:cNvSpPr/>
          <p:nvPr/>
        </p:nvSpPr>
        <p:spPr>
          <a:xfrm>
            <a:off x="7330846" y="3505532"/>
            <a:ext cx="940498" cy="1021903"/>
          </a:xfrm>
          <a:custGeom>
            <a:avLst/>
            <a:gdLst/>
            <a:ahLst/>
            <a:cxnLst>
              <a:cxn ang="0">
                <a:pos x="wd2" y="hd2"/>
              </a:cxn>
              <a:cxn ang="5400000">
                <a:pos x="wd2" y="hd2"/>
              </a:cxn>
              <a:cxn ang="10800000">
                <a:pos x="wd2" y="hd2"/>
              </a:cxn>
              <a:cxn ang="16200000">
                <a:pos x="wd2" y="hd2"/>
              </a:cxn>
            </a:cxnLst>
            <a:rect l="0" t="0" r="r" b="b"/>
            <a:pathLst>
              <a:path w="21535" h="21600" fill="norm" stroke="1"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0" name="Linien"/>
          <p:cNvSpPr/>
          <p:nvPr/>
        </p:nvSpPr>
        <p:spPr>
          <a:xfrm>
            <a:off x="21063154" y="6786030"/>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11" name="Dokument"/>
          <p:cNvSpPr/>
          <p:nvPr/>
        </p:nvSpPr>
        <p:spPr>
          <a:xfrm>
            <a:off x="22367502" y="6081057"/>
            <a:ext cx="1088774" cy="1409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8"/>
                  <a:pt x="15018" y="86"/>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2" name="Class essay"/>
          <p:cNvSpPr txBox="1"/>
          <p:nvPr/>
        </p:nvSpPr>
        <p:spPr>
          <a:xfrm>
            <a:off x="21894300" y="7521599"/>
            <a:ext cx="213240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Class essay</a:t>
            </a:r>
          </a:p>
        </p:txBody>
      </p:sp>
      <p:sp>
        <p:nvSpPr>
          <p:cNvPr id="513" name="?"/>
          <p:cNvSpPr txBox="1"/>
          <p:nvPr/>
        </p:nvSpPr>
        <p:spPr>
          <a:xfrm>
            <a:off x="22614658" y="6149849"/>
            <a:ext cx="530556" cy="1282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solidFill>
                  <a:schemeClr val="accent3"/>
                </a:solidFill>
              </a:defRPr>
            </a:lvl1pPr>
          </a:lstStyle>
          <a:p>
            <a:pPr/>
            <a:r>
              <a:t>?</a:t>
            </a:r>
          </a:p>
        </p:txBody>
      </p:sp>
      <p:sp>
        <p:nvSpPr>
          <p:cNvPr id="514" name="Abgerundetes Rechteck"/>
          <p:cNvSpPr/>
          <p:nvPr/>
        </p:nvSpPr>
        <p:spPr>
          <a:xfrm>
            <a:off x="3277176" y="6326441"/>
            <a:ext cx="5321459" cy="2136811"/>
          </a:xfrm>
          <a:prstGeom prst="roundRect">
            <a:avLst>
              <a:gd name="adj" fmla="val 15000"/>
            </a:avLst>
          </a:prstGeom>
          <a:solidFill>
            <a:schemeClr val="accent6">
              <a:lumOff val="16165"/>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15" name="Video"/>
          <p:cNvSpPr/>
          <p:nvPr/>
        </p:nvSpPr>
        <p:spPr>
          <a:xfrm>
            <a:off x="3522679" y="7079918"/>
            <a:ext cx="1124811"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6" y="0"/>
                </a:moveTo>
                <a:cubicBezTo>
                  <a:pt x="623" y="0"/>
                  <a:pt x="0" y="1113"/>
                  <a:pt x="0" y="2475"/>
                </a:cubicBezTo>
                <a:lnTo>
                  <a:pt x="0" y="19125"/>
                </a:lnTo>
                <a:cubicBezTo>
                  <a:pt x="0" y="20487"/>
                  <a:pt x="623" y="21600"/>
                  <a:pt x="1386" y="21600"/>
                </a:cubicBezTo>
                <a:lnTo>
                  <a:pt x="15853" y="21600"/>
                </a:lnTo>
                <a:cubicBezTo>
                  <a:pt x="16616" y="21600"/>
                  <a:pt x="17239" y="20487"/>
                  <a:pt x="17239" y="19125"/>
                </a:cubicBezTo>
                <a:lnTo>
                  <a:pt x="17239" y="15008"/>
                </a:lnTo>
                <a:cubicBezTo>
                  <a:pt x="17501" y="15278"/>
                  <a:pt x="17778" y="15564"/>
                  <a:pt x="17979" y="15771"/>
                </a:cubicBezTo>
                <a:lnTo>
                  <a:pt x="21000" y="18884"/>
                </a:lnTo>
                <a:cubicBezTo>
                  <a:pt x="21330" y="19224"/>
                  <a:pt x="21600" y="18948"/>
                  <a:pt x="21600" y="18268"/>
                </a:cubicBezTo>
                <a:lnTo>
                  <a:pt x="21600" y="12039"/>
                </a:lnTo>
                <a:cubicBezTo>
                  <a:pt x="21600" y="11358"/>
                  <a:pt x="21600" y="10242"/>
                  <a:pt x="21600" y="9561"/>
                </a:cubicBezTo>
                <a:lnTo>
                  <a:pt x="21600" y="3332"/>
                </a:lnTo>
                <a:cubicBezTo>
                  <a:pt x="21600" y="2652"/>
                  <a:pt x="21330" y="2376"/>
                  <a:pt x="21000" y="2716"/>
                </a:cubicBezTo>
                <a:lnTo>
                  <a:pt x="17979" y="5829"/>
                </a:lnTo>
                <a:cubicBezTo>
                  <a:pt x="17778" y="6036"/>
                  <a:pt x="17500" y="6322"/>
                  <a:pt x="17239" y="6592"/>
                </a:cubicBezTo>
                <a:lnTo>
                  <a:pt x="17239" y="2475"/>
                </a:lnTo>
                <a:cubicBezTo>
                  <a:pt x="17239" y="1113"/>
                  <a:pt x="16616" y="0"/>
                  <a:pt x="15853" y="0"/>
                </a:cubicBezTo>
                <a:lnTo>
                  <a:pt x="1386" y="0"/>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6" name="Globus – Europa"/>
          <p:cNvSpPr/>
          <p:nvPr/>
        </p:nvSpPr>
        <p:spPr>
          <a:xfrm>
            <a:off x="319645" y="6736927"/>
            <a:ext cx="1270676" cy="1269325"/>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7" name="Linien"/>
          <p:cNvSpPr/>
          <p:nvPr/>
        </p:nvSpPr>
        <p:spPr>
          <a:xfrm>
            <a:off x="2179610" y="7385098"/>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18" name="Gehirn"/>
          <p:cNvSpPr/>
          <p:nvPr/>
        </p:nvSpPr>
        <p:spPr>
          <a:xfrm>
            <a:off x="5264960" y="6778740"/>
            <a:ext cx="1412779" cy="108390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19" name="Linien"/>
          <p:cNvSpPr/>
          <p:nvPr/>
        </p:nvSpPr>
        <p:spPr>
          <a:xfrm flipV="1">
            <a:off x="4958251" y="6713820"/>
            <a:ext cx="1" cy="1362054"/>
          </a:xfrm>
          <a:prstGeom prst="line">
            <a:avLst/>
          </a:prstGeom>
          <a:ln w="63500">
            <a:solidFill>
              <a:srgbClr val="000000"/>
            </a:solidFill>
            <a:miter lim="400000"/>
          </a:ln>
        </p:spPr>
        <p:txBody>
          <a:bodyPr lIns="50800" tIns="50800" rIns="50800" bIns="50800" anchor="ctr"/>
          <a:lstStyle/>
          <a:p>
            <a:pPr/>
          </a:p>
        </p:txBody>
      </p:sp>
      <p:sp>
        <p:nvSpPr>
          <p:cNvPr id="520" name="Linien"/>
          <p:cNvSpPr/>
          <p:nvPr/>
        </p:nvSpPr>
        <p:spPr>
          <a:xfrm flipV="1">
            <a:off x="6984447" y="6713820"/>
            <a:ext cx="1" cy="1362054"/>
          </a:xfrm>
          <a:prstGeom prst="line">
            <a:avLst/>
          </a:prstGeom>
          <a:ln w="63500">
            <a:solidFill>
              <a:srgbClr val="000000"/>
            </a:solidFill>
            <a:miter lim="400000"/>
          </a:ln>
        </p:spPr>
        <p:txBody>
          <a:bodyPr lIns="50800" tIns="50800" rIns="50800" bIns="50800" anchor="ctr"/>
          <a:lstStyle/>
          <a:p>
            <a:pPr/>
          </a:p>
        </p:txBody>
      </p:sp>
      <p:sp>
        <p:nvSpPr>
          <p:cNvPr id="521" name="Weiblich"/>
          <p:cNvSpPr/>
          <p:nvPr/>
        </p:nvSpPr>
        <p:spPr>
          <a:xfrm>
            <a:off x="2912274" y="5538972"/>
            <a:ext cx="692274" cy="1531199"/>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22" name="Petra (friend of Peter)"/>
          <p:cNvSpPr txBox="1"/>
          <p:nvPr/>
        </p:nvSpPr>
        <p:spPr>
          <a:xfrm>
            <a:off x="3732773" y="5762709"/>
            <a:ext cx="63377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Petra </a:t>
            </a:r>
            <a:r>
              <a:rPr b="1"/>
              <a:t>(friend of Peter)</a:t>
            </a:r>
          </a:p>
        </p:txBody>
      </p:sp>
      <p:sp>
        <p:nvSpPr>
          <p:cNvPr id="523" name="Schere"/>
          <p:cNvSpPr/>
          <p:nvPr/>
        </p:nvSpPr>
        <p:spPr>
          <a:xfrm>
            <a:off x="7161376" y="6843795"/>
            <a:ext cx="1329839" cy="1203903"/>
          </a:xfrm>
          <a:custGeom>
            <a:avLst/>
            <a:gdLst/>
            <a:ahLst/>
            <a:cxnLst>
              <a:cxn ang="0">
                <a:pos x="wd2" y="hd2"/>
              </a:cxn>
              <a:cxn ang="5400000">
                <a:pos x="wd2" y="hd2"/>
              </a:cxn>
              <a:cxn ang="10800000">
                <a:pos x="wd2" y="hd2"/>
              </a:cxn>
              <a:cxn ang="16200000">
                <a:pos x="wd2" y="hd2"/>
              </a:cxn>
            </a:cxnLst>
            <a:rect l="0" t="0" r="r" b="b"/>
            <a:pathLst>
              <a:path w="21506" h="21600" fill="norm" stroke="1" extrusionOk="0">
                <a:moveTo>
                  <a:pt x="7558" y="0"/>
                </a:moveTo>
                <a:cubicBezTo>
                  <a:pt x="6594" y="0"/>
                  <a:pt x="5708" y="535"/>
                  <a:pt x="5187" y="1430"/>
                </a:cubicBezTo>
                <a:cubicBezTo>
                  <a:pt x="4779" y="2130"/>
                  <a:pt x="4642" y="2965"/>
                  <a:pt x="4801" y="3782"/>
                </a:cubicBezTo>
                <a:cubicBezTo>
                  <a:pt x="4959" y="4599"/>
                  <a:pt x="5393" y="5298"/>
                  <a:pt x="6024" y="5750"/>
                </a:cubicBezTo>
                <a:cubicBezTo>
                  <a:pt x="6171" y="5856"/>
                  <a:pt x="6329" y="5946"/>
                  <a:pt x="6494" y="6021"/>
                </a:cubicBezTo>
                <a:lnTo>
                  <a:pt x="6531" y="6043"/>
                </a:lnTo>
                <a:lnTo>
                  <a:pt x="8917" y="7674"/>
                </a:lnTo>
                <a:lnTo>
                  <a:pt x="9567" y="10332"/>
                </a:lnTo>
                <a:lnTo>
                  <a:pt x="7116" y="10766"/>
                </a:lnTo>
                <a:lnTo>
                  <a:pt x="4762" y="8996"/>
                </a:lnTo>
                <a:cubicBezTo>
                  <a:pt x="4633" y="8859"/>
                  <a:pt x="4494" y="8735"/>
                  <a:pt x="4347" y="8630"/>
                </a:cubicBezTo>
                <a:cubicBezTo>
                  <a:pt x="3876" y="8292"/>
                  <a:pt x="3345" y="8133"/>
                  <a:pt x="2821" y="8133"/>
                </a:cubicBezTo>
                <a:cubicBezTo>
                  <a:pt x="1896" y="8133"/>
                  <a:pt x="989" y="8636"/>
                  <a:pt x="451" y="9560"/>
                </a:cubicBezTo>
                <a:cubicBezTo>
                  <a:pt x="43" y="10260"/>
                  <a:pt x="-94" y="11096"/>
                  <a:pt x="64" y="11913"/>
                </a:cubicBezTo>
                <a:cubicBezTo>
                  <a:pt x="223" y="12730"/>
                  <a:pt x="658" y="13429"/>
                  <a:pt x="1289" y="13881"/>
                </a:cubicBezTo>
                <a:cubicBezTo>
                  <a:pt x="2594" y="14816"/>
                  <a:pt x="4341" y="14400"/>
                  <a:pt x="5184" y="12953"/>
                </a:cubicBezTo>
                <a:cubicBezTo>
                  <a:pt x="5255" y="12830"/>
                  <a:pt x="5321" y="12696"/>
                  <a:pt x="5379" y="12558"/>
                </a:cubicBezTo>
                <a:lnTo>
                  <a:pt x="5506" y="12248"/>
                </a:lnTo>
                <a:lnTo>
                  <a:pt x="5755" y="12448"/>
                </a:lnTo>
                <a:cubicBezTo>
                  <a:pt x="6327" y="12907"/>
                  <a:pt x="7269" y="12731"/>
                  <a:pt x="7279" y="12729"/>
                </a:cubicBezTo>
                <a:lnTo>
                  <a:pt x="7316" y="12726"/>
                </a:lnTo>
                <a:lnTo>
                  <a:pt x="12082" y="12582"/>
                </a:lnTo>
                <a:lnTo>
                  <a:pt x="12682" y="12569"/>
                </a:lnTo>
                <a:lnTo>
                  <a:pt x="12680" y="12563"/>
                </a:lnTo>
                <a:lnTo>
                  <a:pt x="21506" y="12295"/>
                </a:lnTo>
                <a:cubicBezTo>
                  <a:pt x="20790" y="11514"/>
                  <a:pt x="20217" y="11228"/>
                  <a:pt x="20211" y="11225"/>
                </a:cubicBezTo>
                <a:lnTo>
                  <a:pt x="20169" y="11199"/>
                </a:lnTo>
                <a:cubicBezTo>
                  <a:pt x="19557" y="10730"/>
                  <a:pt x="18046" y="10594"/>
                  <a:pt x="17516" y="10582"/>
                </a:cubicBezTo>
                <a:lnTo>
                  <a:pt x="12692" y="10205"/>
                </a:lnTo>
                <a:lnTo>
                  <a:pt x="11802" y="10233"/>
                </a:lnTo>
                <a:lnTo>
                  <a:pt x="10602" y="7052"/>
                </a:lnTo>
                <a:cubicBezTo>
                  <a:pt x="10511" y="6749"/>
                  <a:pt x="10178" y="5898"/>
                  <a:pt x="9735" y="5603"/>
                </a:cubicBezTo>
                <a:lnTo>
                  <a:pt x="9476" y="5432"/>
                </a:lnTo>
                <a:lnTo>
                  <a:pt x="9675" y="5180"/>
                </a:lnTo>
                <a:cubicBezTo>
                  <a:pt x="9764" y="5066"/>
                  <a:pt x="9846" y="4944"/>
                  <a:pt x="9918" y="4820"/>
                </a:cubicBezTo>
                <a:cubicBezTo>
                  <a:pt x="10761" y="3373"/>
                  <a:pt x="10386" y="1435"/>
                  <a:pt x="9082" y="500"/>
                </a:cubicBezTo>
                <a:cubicBezTo>
                  <a:pt x="8626" y="173"/>
                  <a:pt x="8099" y="0"/>
                  <a:pt x="7558" y="0"/>
                </a:cubicBezTo>
                <a:close/>
                <a:moveTo>
                  <a:pt x="7556" y="939"/>
                </a:moveTo>
                <a:cubicBezTo>
                  <a:pt x="7935" y="939"/>
                  <a:pt x="8304" y="1059"/>
                  <a:pt x="8623" y="1288"/>
                </a:cubicBezTo>
                <a:cubicBezTo>
                  <a:pt x="9065" y="1605"/>
                  <a:pt x="9367" y="2094"/>
                  <a:pt x="9478" y="2666"/>
                </a:cubicBezTo>
                <a:cubicBezTo>
                  <a:pt x="9589" y="3237"/>
                  <a:pt x="9493" y="3822"/>
                  <a:pt x="9208" y="4311"/>
                </a:cubicBezTo>
                <a:cubicBezTo>
                  <a:pt x="8843" y="4937"/>
                  <a:pt x="8223" y="5311"/>
                  <a:pt x="7549" y="5311"/>
                </a:cubicBezTo>
                <a:cubicBezTo>
                  <a:pt x="7170" y="5311"/>
                  <a:pt x="6801" y="5191"/>
                  <a:pt x="6482" y="4962"/>
                </a:cubicBezTo>
                <a:cubicBezTo>
                  <a:pt x="6041" y="4645"/>
                  <a:pt x="5736" y="4156"/>
                  <a:pt x="5626" y="3584"/>
                </a:cubicBezTo>
                <a:cubicBezTo>
                  <a:pt x="5515" y="3013"/>
                  <a:pt x="5612" y="2428"/>
                  <a:pt x="5898" y="1939"/>
                </a:cubicBezTo>
                <a:cubicBezTo>
                  <a:pt x="6262" y="1313"/>
                  <a:pt x="6882" y="939"/>
                  <a:pt x="7556" y="939"/>
                </a:cubicBezTo>
                <a:close/>
                <a:moveTo>
                  <a:pt x="2791" y="9070"/>
                </a:moveTo>
                <a:cubicBezTo>
                  <a:pt x="3178" y="9063"/>
                  <a:pt x="3555" y="9181"/>
                  <a:pt x="3887" y="9419"/>
                </a:cubicBezTo>
                <a:cubicBezTo>
                  <a:pt x="4800" y="10073"/>
                  <a:pt x="5063" y="11429"/>
                  <a:pt x="4473" y="12442"/>
                </a:cubicBezTo>
                <a:cubicBezTo>
                  <a:pt x="4096" y="13089"/>
                  <a:pt x="3462" y="13443"/>
                  <a:pt x="2815" y="13443"/>
                </a:cubicBezTo>
                <a:cubicBezTo>
                  <a:pt x="2448" y="13443"/>
                  <a:pt x="2078" y="13329"/>
                  <a:pt x="1748" y="13093"/>
                </a:cubicBezTo>
                <a:cubicBezTo>
                  <a:pt x="835" y="12438"/>
                  <a:pt x="572" y="11082"/>
                  <a:pt x="1162" y="10069"/>
                </a:cubicBezTo>
                <a:cubicBezTo>
                  <a:pt x="1447" y="9579"/>
                  <a:pt x="1888" y="9242"/>
                  <a:pt x="2403" y="9119"/>
                </a:cubicBezTo>
                <a:cubicBezTo>
                  <a:pt x="2532" y="9088"/>
                  <a:pt x="2662" y="9073"/>
                  <a:pt x="2791" y="9070"/>
                </a:cubicBezTo>
                <a:close/>
                <a:moveTo>
                  <a:pt x="10915" y="10738"/>
                </a:moveTo>
                <a:cubicBezTo>
                  <a:pt x="10966" y="10732"/>
                  <a:pt x="11019" y="10734"/>
                  <a:pt x="11071" y="10744"/>
                </a:cubicBezTo>
                <a:cubicBezTo>
                  <a:pt x="11140" y="10758"/>
                  <a:pt x="11209" y="10786"/>
                  <a:pt x="11272" y="10832"/>
                </a:cubicBezTo>
                <a:cubicBezTo>
                  <a:pt x="11525" y="11013"/>
                  <a:pt x="11597" y="11385"/>
                  <a:pt x="11434" y="11665"/>
                </a:cubicBezTo>
                <a:cubicBezTo>
                  <a:pt x="11271" y="11945"/>
                  <a:pt x="10933" y="12026"/>
                  <a:pt x="10681" y="11846"/>
                </a:cubicBezTo>
                <a:cubicBezTo>
                  <a:pt x="10429" y="11665"/>
                  <a:pt x="10357" y="11291"/>
                  <a:pt x="10520" y="11011"/>
                </a:cubicBezTo>
                <a:cubicBezTo>
                  <a:pt x="10611" y="10853"/>
                  <a:pt x="10759" y="10759"/>
                  <a:pt x="10915" y="10738"/>
                </a:cubicBezTo>
                <a:close/>
                <a:moveTo>
                  <a:pt x="12892" y="13124"/>
                </a:moveTo>
                <a:lnTo>
                  <a:pt x="10607" y="13169"/>
                </a:lnTo>
                <a:lnTo>
                  <a:pt x="10748" y="13544"/>
                </a:lnTo>
                <a:lnTo>
                  <a:pt x="13033" y="18256"/>
                </a:lnTo>
                <a:cubicBezTo>
                  <a:pt x="13267" y="18800"/>
                  <a:pt x="14000" y="20272"/>
                  <a:pt x="14636" y="20698"/>
                </a:cubicBezTo>
                <a:lnTo>
                  <a:pt x="14676" y="20730"/>
                </a:lnTo>
                <a:cubicBezTo>
                  <a:pt x="14681" y="20735"/>
                  <a:pt x="15151" y="21197"/>
                  <a:pt x="16088" y="21600"/>
                </a:cubicBezTo>
                <a:lnTo>
                  <a:pt x="12892" y="13124"/>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24" name="Linien"/>
          <p:cNvSpPr/>
          <p:nvPr/>
        </p:nvSpPr>
        <p:spPr>
          <a:xfrm>
            <a:off x="8948435" y="7371590"/>
            <a:ext cx="80301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25" name="Filmstreifen"/>
          <p:cNvSpPr/>
          <p:nvPr/>
        </p:nvSpPr>
        <p:spPr>
          <a:xfrm>
            <a:off x="10209702" y="6819399"/>
            <a:ext cx="1370053" cy="11508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26" name="Petra’s Movie"/>
          <p:cNvSpPr txBox="1"/>
          <p:nvPr/>
        </p:nvSpPr>
        <p:spPr>
          <a:xfrm>
            <a:off x="9599642" y="8090205"/>
            <a:ext cx="2448942"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Petra’s Movie</a:t>
            </a:r>
          </a:p>
        </p:txBody>
      </p:sp>
      <p:sp>
        <p:nvSpPr>
          <p:cNvPr id="527" name="Abgerundetes Rechteck"/>
          <p:cNvSpPr/>
          <p:nvPr/>
        </p:nvSpPr>
        <p:spPr>
          <a:xfrm>
            <a:off x="3129920" y="9559673"/>
            <a:ext cx="5321459" cy="2136811"/>
          </a:xfrm>
          <a:prstGeom prst="roundRect">
            <a:avLst>
              <a:gd name="adj" fmla="val 15000"/>
            </a:avLst>
          </a:prstGeom>
          <a:solidFill>
            <a:schemeClr val="accent1">
              <a:lumOff val="16847"/>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528" name="Auge"/>
          <p:cNvSpPr/>
          <p:nvPr/>
        </p:nvSpPr>
        <p:spPr>
          <a:xfrm>
            <a:off x="3296288" y="10313149"/>
            <a:ext cx="1208000" cy="6298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29" name="Globus – Europa"/>
          <p:cNvSpPr/>
          <p:nvPr/>
        </p:nvSpPr>
        <p:spPr>
          <a:xfrm>
            <a:off x="507717" y="9929007"/>
            <a:ext cx="1270676" cy="1269326"/>
          </a:xfrm>
          <a:custGeom>
            <a:avLst/>
            <a:gdLst/>
            <a:ahLst/>
            <a:cxnLst>
              <a:cxn ang="0">
                <a:pos x="wd2" y="hd2"/>
              </a:cxn>
              <a:cxn ang="5400000">
                <a:pos x="wd2" y="hd2"/>
              </a:cxn>
              <a:cxn ang="10800000">
                <a:pos x="wd2" y="hd2"/>
              </a:cxn>
              <a:cxn ang="16200000">
                <a:pos x="wd2" y="hd2"/>
              </a:cxn>
            </a:cxnLst>
            <a:rect l="0" t="0" r="r" b="b"/>
            <a:pathLst>
              <a:path w="21503" h="21600" fill="norm" stroke="1" extrusionOk="0">
                <a:moveTo>
                  <a:pt x="10763" y="0"/>
                </a:moveTo>
                <a:cubicBezTo>
                  <a:pt x="8816" y="0"/>
                  <a:pt x="6993" y="533"/>
                  <a:pt x="5416" y="1448"/>
                </a:cubicBezTo>
                <a:lnTo>
                  <a:pt x="5364" y="1475"/>
                </a:lnTo>
                <a:lnTo>
                  <a:pt x="5259" y="1533"/>
                </a:lnTo>
                <a:lnTo>
                  <a:pt x="5173" y="1582"/>
                </a:lnTo>
                <a:lnTo>
                  <a:pt x="5091" y="1633"/>
                </a:lnTo>
                <a:lnTo>
                  <a:pt x="4999" y="1690"/>
                </a:lnTo>
                <a:lnTo>
                  <a:pt x="4949" y="1724"/>
                </a:lnTo>
                <a:lnTo>
                  <a:pt x="5018" y="1682"/>
                </a:lnTo>
                <a:lnTo>
                  <a:pt x="5073" y="1651"/>
                </a:lnTo>
                <a:lnTo>
                  <a:pt x="5123" y="1623"/>
                </a:lnTo>
                <a:lnTo>
                  <a:pt x="5126" y="1624"/>
                </a:lnTo>
                <a:lnTo>
                  <a:pt x="5039" y="1678"/>
                </a:lnTo>
                <a:cubicBezTo>
                  <a:pt x="4968" y="1723"/>
                  <a:pt x="4893" y="1763"/>
                  <a:pt x="4824" y="1810"/>
                </a:cubicBezTo>
                <a:lnTo>
                  <a:pt x="4926" y="1741"/>
                </a:lnTo>
                <a:lnTo>
                  <a:pt x="4931" y="1737"/>
                </a:lnTo>
                <a:lnTo>
                  <a:pt x="4949" y="1724"/>
                </a:lnTo>
                <a:lnTo>
                  <a:pt x="4860" y="1781"/>
                </a:lnTo>
                <a:lnTo>
                  <a:pt x="4840" y="1794"/>
                </a:lnTo>
                <a:lnTo>
                  <a:pt x="4817" y="1811"/>
                </a:lnTo>
                <a:lnTo>
                  <a:pt x="4782" y="1833"/>
                </a:lnTo>
                <a:lnTo>
                  <a:pt x="4762" y="1848"/>
                </a:lnTo>
                <a:lnTo>
                  <a:pt x="4758" y="1850"/>
                </a:lnTo>
                <a:lnTo>
                  <a:pt x="4723" y="1874"/>
                </a:lnTo>
                <a:lnTo>
                  <a:pt x="4701" y="1889"/>
                </a:lnTo>
                <a:lnTo>
                  <a:pt x="4639" y="1932"/>
                </a:lnTo>
                <a:lnTo>
                  <a:pt x="4664" y="1917"/>
                </a:lnTo>
                <a:lnTo>
                  <a:pt x="4562" y="1993"/>
                </a:lnTo>
                <a:lnTo>
                  <a:pt x="4484" y="2049"/>
                </a:lnTo>
                <a:lnTo>
                  <a:pt x="4437" y="2087"/>
                </a:lnTo>
                <a:lnTo>
                  <a:pt x="4413" y="2111"/>
                </a:lnTo>
                <a:cubicBezTo>
                  <a:pt x="4345" y="2162"/>
                  <a:pt x="4275" y="2211"/>
                  <a:pt x="4207" y="2264"/>
                </a:cubicBezTo>
                <a:lnTo>
                  <a:pt x="4221" y="2252"/>
                </a:lnTo>
                <a:lnTo>
                  <a:pt x="4281" y="2203"/>
                </a:lnTo>
                <a:lnTo>
                  <a:pt x="4341" y="2155"/>
                </a:lnTo>
                <a:lnTo>
                  <a:pt x="4433" y="2082"/>
                </a:lnTo>
                <a:lnTo>
                  <a:pt x="4541" y="2003"/>
                </a:lnTo>
                <a:lnTo>
                  <a:pt x="4452" y="2067"/>
                </a:lnTo>
                <a:lnTo>
                  <a:pt x="4380" y="2119"/>
                </a:lnTo>
                <a:lnTo>
                  <a:pt x="4310" y="2171"/>
                </a:lnTo>
                <a:lnTo>
                  <a:pt x="4209" y="2249"/>
                </a:lnTo>
                <a:lnTo>
                  <a:pt x="4134" y="2308"/>
                </a:lnTo>
                <a:lnTo>
                  <a:pt x="4119" y="2323"/>
                </a:lnTo>
                <a:lnTo>
                  <a:pt x="4082" y="2353"/>
                </a:lnTo>
                <a:lnTo>
                  <a:pt x="4000" y="2421"/>
                </a:lnTo>
                <a:cubicBezTo>
                  <a:pt x="3953" y="2459"/>
                  <a:pt x="3908" y="2498"/>
                  <a:pt x="3863" y="2537"/>
                </a:cubicBezTo>
                <a:cubicBezTo>
                  <a:pt x="3848" y="2549"/>
                  <a:pt x="3834" y="2561"/>
                  <a:pt x="3819" y="2574"/>
                </a:cubicBezTo>
                <a:lnTo>
                  <a:pt x="3700" y="2680"/>
                </a:lnTo>
                <a:lnTo>
                  <a:pt x="3543" y="2826"/>
                </a:lnTo>
                <a:lnTo>
                  <a:pt x="3518" y="2851"/>
                </a:lnTo>
                <a:cubicBezTo>
                  <a:pt x="3244" y="3104"/>
                  <a:pt x="2984" y="3369"/>
                  <a:pt x="2738" y="3648"/>
                </a:cubicBezTo>
                <a:lnTo>
                  <a:pt x="2736" y="3649"/>
                </a:lnTo>
                <a:lnTo>
                  <a:pt x="2661" y="3727"/>
                </a:lnTo>
                <a:lnTo>
                  <a:pt x="2642" y="3747"/>
                </a:lnTo>
                <a:lnTo>
                  <a:pt x="2594" y="3803"/>
                </a:lnTo>
                <a:lnTo>
                  <a:pt x="2544" y="3865"/>
                </a:lnTo>
                <a:lnTo>
                  <a:pt x="2535" y="3873"/>
                </a:lnTo>
                <a:cubicBezTo>
                  <a:pt x="2485" y="3934"/>
                  <a:pt x="2437" y="3997"/>
                  <a:pt x="2388" y="4058"/>
                </a:cubicBezTo>
                <a:lnTo>
                  <a:pt x="2368" y="4082"/>
                </a:lnTo>
                <a:lnTo>
                  <a:pt x="2316" y="4153"/>
                </a:lnTo>
                <a:lnTo>
                  <a:pt x="2254" y="4237"/>
                </a:lnTo>
                <a:cubicBezTo>
                  <a:pt x="2252" y="4239"/>
                  <a:pt x="2251" y="4243"/>
                  <a:pt x="2249" y="4245"/>
                </a:cubicBezTo>
                <a:lnTo>
                  <a:pt x="2140" y="4387"/>
                </a:lnTo>
                <a:lnTo>
                  <a:pt x="2087" y="4461"/>
                </a:lnTo>
                <a:lnTo>
                  <a:pt x="2080" y="4471"/>
                </a:lnTo>
                <a:lnTo>
                  <a:pt x="2015" y="4558"/>
                </a:lnTo>
                <a:cubicBezTo>
                  <a:pt x="1836" y="4811"/>
                  <a:pt x="1670" y="5073"/>
                  <a:pt x="1512" y="5341"/>
                </a:cubicBezTo>
                <a:lnTo>
                  <a:pt x="1502" y="5358"/>
                </a:lnTo>
                <a:cubicBezTo>
                  <a:pt x="800" y="6562"/>
                  <a:pt x="315" y="7908"/>
                  <a:pt x="121" y="9349"/>
                </a:cubicBezTo>
                <a:cubicBezTo>
                  <a:pt x="-23" y="10211"/>
                  <a:pt x="-97" y="11471"/>
                  <a:pt x="238" y="12968"/>
                </a:cubicBezTo>
                <a:cubicBezTo>
                  <a:pt x="240" y="12974"/>
                  <a:pt x="242" y="12979"/>
                  <a:pt x="244" y="12985"/>
                </a:cubicBezTo>
                <a:cubicBezTo>
                  <a:pt x="286" y="13171"/>
                  <a:pt x="334" y="13361"/>
                  <a:pt x="389" y="13554"/>
                </a:cubicBezTo>
                <a:cubicBezTo>
                  <a:pt x="1604" y="18177"/>
                  <a:pt x="5788" y="21600"/>
                  <a:pt x="10763" y="21600"/>
                </a:cubicBezTo>
                <a:cubicBezTo>
                  <a:pt x="16685" y="21600"/>
                  <a:pt x="21503" y="16755"/>
                  <a:pt x="21503" y="10800"/>
                </a:cubicBezTo>
                <a:cubicBezTo>
                  <a:pt x="21503" y="4845"/>
                  <a:pt x="16685" y="0"/>
                  <a:pt x="10763" y="0"/>
                </a:cubicBezTo>
                <a:close/>
                <a:moveTo>
                  <a:pt x="10763" y="54"/>
                </a:moveTo>
                <a:cubicBezTo>
                  <a:pt x="15772" y="54"/>
                  <a:pt x="19975" y="3543"/>
                  <a:pt x="21126" y="8228"/>
                </a:cubicBezTo>
                <a:lnTo>
                  <a:pt x="21105" y="8182"/>
                </a:lnTo>
                <a:lnTo>
                  <a:pt x="21098" y="8186"/>
                </a:lnTo>
                <a:lnTo>
                  <a:pt x="21120" y="8327"/>
                </a:lnTo>
                <a:lnTo>
                  <a:pt x="21135" y="8312"/>
                </a:lnTo>
                <a:lnTo>
                  <a:pt x="21148" y="8347"/>
                </a:lnTo>
                <a:lnTo>
                  <a:pt x="21160" y="8428"/>
                </a:lnTo>
                <a:lnTo>
                  <a:pt x="21178" y="8465"/>
                </a:lnTo>
                <a:lnTo>
                  <a:pt x="21172" y="8427"/>
                </a:lnTo>
                <a:lnTo>
                  <a:pt x="21192" y="8482"/>
                </a:lnTo>
                <a:lnTo>
                  <a:pt x="21195" y="8491"/>
                </a:lnTo>
                <a:cubicBezTo>
                  <a:pt x="21228" y="8643"/>
                  <a:pt x="21260" y="8795"/>
                  <a:pt x="21287" y="8950"/>
                </a:cubicBezTo>
                <a:lnTo>
                  <a:pt x="21289" y="8958"/>
                </a:lnTo>
                <a:lnTo>
                  <a:pt x="21309" y="9083"/>
                </a:lnTo>
                <a:lnTo>
                  <a:pt x="21329" y="9196"/>
                </a:lnTo>
                <a:cubicBezTo>
                  <a:pt x="21336" y="9242"/>
                  <a:pt x="21341" y="9289"/>
                  <a:pt x="21347" y="9336"/>
                </a:cubicBezTo>
                <a:lnTo>
                  <a:pt x="21344" y="9334"/>
                </a:lnTo>
                <a:lnTo>
                  <a:pt x="21367" y="9561"/>
                </a:lnTo>
                <a:lnTo>
                  <a:pt x="21386" y="9696"/>
                </a:lnTo>
                <a:lnTo>
                  <a:pt x="21401" y="9803"/>
                </a:lnTo>
                <a:cubicBezTo>
                  <a:pt x="21402" y="9814"/>
                  <a:pt x="21402" y="9825"/>
                  <a:pt x="21403" y="9835"/>
                </a:cubicBezTo>
                <a:lnTo>
                  <a:pt x="21403" y="9931"/>
                </a:lnTo>
                <a:lnTo>
                  <a:pt x="21393" y="9841"/>
                </a:lnTo>
                <a:lnTo>
                  <a:pt x="21393" y="9903"/>
                </a:lnTo>
                <a:lnTo>
                  <a:pt x="21401" y="9953"/>
                </a:lnTo>
                <a:lnTo>
                  <a:pt x="21401" y="9960"/>
                </a:lnTo>
                <a:lnTo>
                  <a:pt x="21399" y="10002"/>
                </a:lnTo>
                <a:lnTo>
                  <a:pt x="21391" y="9963"/>
                </a:lnTo>
                <a:lnTo>
                  <a:pt x="21381" y="9989"/>
                </a:lnTo>
                <a:lnTo>
                  <a:pt x="21381" y="10051"/>
                </a:lnTo>
                <a:lnTo>
                  <a:pt x="21396" y="10211"/>
                </a:lnTo>
                <a:lnTo>
                  <a:pt x="21398" y="10253"/>
                </a:lnTo>
                <a:lnTo>
                  <a:pt x="21393" y="10251"/>
                </a:lnTo>
                <a:lnTo>
                  <a:pt x="21393" y="10317"/>
                </a:lnTo>
                <a:lnTo>
                  <a:pt x="21361" y="10303"/>
                </a:lnTo>
                <a:lnTo>
                  <a:pt x="21351" y="10376"/>
                </a:lnTo>
                <a:lnTo>
                  <a:pt x="21356" y="10489"/>
                </a:lnTo>
                <a:lnTo>
                  <a:pt x="21369" y="10510"/>
                </a:lnTo>
                <a:lnTo>
                  <a:pt x="21372" y="10349"/>
                </a:lnTo>
                <a:lnTo>
                  <a:pt x="21384" y="10541"/>
                </a:lnTo>
                <a:lnTo>
                  <a:pt x="21391" y="10549"/>
                </a:lnTo>
                <a:lnTo>
                  <a:pt x="21394" y="10487"/>
                </a:lnTo>
                <a:lnTo>
                  <a:pt x="21408" y="10522"/>
                </a:lnTo>
                <a:lnTo>
                  <a:pt x="21409" y="10591"/>
                </a:lnTo>
                <a:lnTo>
                  <a:pt x="21413" y="10670"/>
                </a:lnTo>
                <a:lnTo>
                  <a:pt x="21389" y="10813"/>
                </a:lnTo>
                <a:lnTo>
                  <a:pt x="21393" y="10926"/>
                </a:lnTo>
                <a:lnTo>
                  <a:pt x="21403" y="10960"/>
                </a:lnTo>
                <a:lnTo>
                  <a:pt x="21414" y="10817"/>
                </a:lnTo>
                <a:lnTo>
                  <a:pt x="21416" y="10810"/>
                </a:lnTo>
                <a:lnTo>
                  <a:pt x="21416" y="10835"/>
                </a:lnTo>
                <a:lnTo>
                  <a:pt x="21416" y="11031"/>
                </a:lnTo>
                <a:lnTo>
                  <a:pt x="21401" y="11238"/>
                </a:lnTo>
                <a:lnTo>
                  <a:pt x="21394" y="11324"/>
                </a:lnTo>
                <a:lnTo>
                  <a:pt x="21398" y="11445"/>
                </a:lnTo>
                <a:lnTo>
                  <a:pt x="21382" y="11583"/>
                </a:lnTo>
                <a:lnTo>
                  <a:pt x="21364" y="11658"/>
                </a:lnTo>
                <a:lnTo>
                  <a:pt x="21352" y="11820"/>
                </a:lnTo>
                <a:lnTo>
                  <a:pt x="21352" y="11936"/>
                </a:lnTo>
                <a:lnTo>
                  <a:pt x="21356" y="12009"/>
                </a:lnTo>
                <a:lnTo>
                  <a:pt x="21366" y="12027"/>
                </a:lnTo>
                <a:lnTo>
                  <a:pt x="21376" y="11982"/>
                </a:lnTo>
                <a:lnTo>
                  <a:pt x="21369" y="12089"/>
                </a:lnTo>
                <a:lnTo>
                  <a:pt x="21369" y="12100"/>
                </a:lnTo>
                <a:cubicBezTo>
                  <a:pt x="21359" y="12182"/>
                  <a:pt x="21344" y="12263"/>
                  <a:pt x="21332" y="12345"/>
                </a:cubicBezTo>
                <a:lnTo>
                  <a:pt x="21349" y="12158"/>
                </a:lnTo>
                <a:lnTo>
                  <a:pt x="21339" y="12170"/>
                </a:lnTo>
                <a:lnTo>
                  <a:pt x="21351" y="11961"/>
                </a:lnTo>
                <a:lnTo>
                  <a:pt x="21342" y="11837"/>
                </a:lnTo>
                <a:lnTo>
                  <a:pt x="21326" y="12051"/>
                </a:lnTo>
                <a:lnTo>
                  <a:pt x="21326" y="12175"/>
                </a:lnTo>
                <a:lnTo>
                  <a:pt x="21312" y="12317"/>
                </a:lnTo>
                <a:lnTo>
                  <a:pt x="21299" y="12465"/>
                </a:lnTo>
                <a:lnTo>
                  <a:pt x="21285" y="12589"/>
                </a:lnTo>
                <a:lnTo>
                  <a:pt x="21269" y="12724"/>
                </a:lnTo>
                <a:lnTo>
                  <a:pt x="21252" y="12825"/>
                </a:lnTo>
                <a:lnTo>
                  <a:pt x="21239" y="12901"/>
                </a:lnTo>
                <a:cubicBezTo>
                  <a:pt x="21236" y="12915"/>
                  <a:pt x="21233" y="12929"/>
                  <a:pt x="21230" y="12943"/>
                </a:cubicBezTo>
                <a:lnTo>
                  <a:pt x="21208" y="13042"/>
                </a:lnTo>
                <a:lnTo>
                  <a:pt x="21187" y="13136"/>
                </a:lnTo>
                <a:cubicBezTo>
                  <a:pt x="21179" y="13172"/>
                  <a:pt x="21166" y="13205"/>
                  <a:pt x="21158" y="13241"/>
                </a:cubicBezTo>
                <a:cubicBezTo>
                  <a:pt x="20055" y="17992"/>
                  <a:pt x="15819" y="21546"/>
                  <a:pt x="10763" y="21546"/>
                </a:cubicBezTo>
                <a:cubicBezTo>
                  <a:pt x="6628" y="21546"/>
                  <a:pt x="3050" y="19164"/>
                  <a:pt x="1275" y="15700"/>
                </a:cubicBezTo>
                <a:lnTo>
                  <a:pt x="1278" y="15702"/>
                </a:lnTo>
                <a:lnTo>
                  <a:pt x="1303" y="15725"/>
                </a:lnTo>
                <a:lnTo>
                  <a:pt x="1315" y="15708"/>
                </a:lnTo>
                <a:lnTo>
                  <a:pt x="1390" y="15769"/>
                </a:lnTo>
                <a:lnTo>
                  <a:pt x="1417" y="15776"/>
                </a:lnTo>
                <a:lnTo>
                  <a:pt x="1412" y="15671"/>
                </a:lnTo>
                <a:lnTo>
                  <a:pt x="1385" y="15591"/>
                </a:lnTo>
                <a:lnTo>
                  <a:pt x="1333" y="15419"/>
                </a:lnTo>
                <a:lnTo>
                  <a:pt x="1298" y="15338"/>
                </a:lnTo>
                <a:lnTo>
                  <a:pt x="1226" y="15217"/>
                </a:lnTo>
                <a:lnTo>
                  <a:pt x="1157" y="15082"/>
                </a:lnTo>
                <a:lnTo>
                  <a:pt x="1044" y="14791"/>
                </a:lnTo>
                <a:lnTo>
                  <a:pt x="923" y="14497"/>
                </a:lnTo>
                <a:lnTo>
                  <a:pt x="819" y="14289"/>
                </a:lnTo>
                <a:lnTo>
                  <a:pt x="687" y="13954"/>
                </a:lnTo>
                <a:lnTo>
                  <a:pt x="618" y="13816"/>
                </a:lnTo>
                <a:lnTo>
                  <a:pt x="623" y="13783"/>
                </a:lnTo>
                <a:lnTo>
                  <a:pt x="592" y="13650"/>
                </a:lnTo>
                <a:lnTo>
                  <a:pt x="498" y="13342"/>
                </a:lnTo>
                <a:lnTo>
                  <a:pt x="433" y="13116"/>
                </a:lnTo>
                <a:lnTo>
                  <a:pt x="399" y="13074"/>
                </a:lnTo>
                <a:lnTo>
                  <a:pt x="394" y="12961"/>
                </a:lnTo>
                <a:lnTo>
                  <a:pt x="317" y="12680"/>
                </a:lnTo>
                <a:lnTo>
                  <a:pt x="305" y="12601"/>
                </a:lnTo>
                <a:lnTo>
                  <a:pt x="337" y="12626"/>
                </a:lnTo>
                <a:lnTo>
                  <a:pt x="339" y="12547"/>
                </a:lnTo>
                <a:lnTo>
                  <a:pt x="319" y="12450"/>
                </a:lnTo>
                <a:lnTo>
                  <a:pt x="312" y="12175"/>
                </a:lnTo>
                <a:lnTo>
                  <a:pt x="309" y="12078"/>
                </a:lnTo>
                <a:lnTo>
                  <a:pt x="295" y="12032"/>
                </a:lnTo>
                <a:lnTo>
                  <a:pt x="295" y="11963"/>
                </a:lnTo>
                <a:lnTo>
                  <a:pt x="272" y="11711"/>
                </a:lnTo>
                <a:lnTo>
                  <a:pt x="254" y="11574"/>
                </a:lnTo>
                <a:lnTo>
                  <a:pt x="245" y="11510"/>
                </a:lnTo>
                <a:lnTo>
                  <a:pt x="222" y="11318"/>
                </a:lnTo>
                <a:lnTo>
                  <a:pt x="200" y="11204"/>
                </a:lnTo>
                <a:lnTo>
                  <a:pt x="193" y="11207"/>
                </a:lnTo>
                <a:lnTo>
                  <a:pt x="173" y="11004"/>
                </a:lnTo>
                <a:lnTo>
                  <a:pt x="173" y="10906"/>
                </a:lnTo>
                <a:lnTo>
                  <a:pt x="173" y="10771"/>
                </a:lnTo>
                <a:lnTo>
                  <a:pt x="168" y="10712"/>
                </a:lnTo>
                <a:lnTo>
                  <a:pt x="180" y="10652"/>
                </a:lnTo>
                <a:lnTo>
                  <a:pt x="188" y="10489"/>
                </a:lnTo>
                <a:lnTo>
                  <a:pt x="190" y="10349"/>
                </a:lnTo>
                <a:lnTo>
                  <a:pt x="192" y="10265"/>
                </a:lnTo>
                <a:lnTo>
                  <a:pt x="187" y="10187"/>
                </a:lnTo>
                <a:lnTo>
                  <a:pt x="210" y="10078"/>
                </a:lnTo>
                <a:lnTo>
                  <a:pt x="220" y="9911"/>
                </a:lnTo>
                <a:lnTo>
                  <a:pt x="220" y="9782"/>
                </a:lnTo>
                <a:lnTo>
                  <a:pt x="235" y="9681"/>
                </a:lnTo>
                <a:lnTo>
                  <a:pt x="247" y="9777"/>
                </a:lnTo>
                <a:lnTo>
                  <a:pt x="245" y="9598"/>
                </a:lnTo>
                <a:lnTo>
                  <a:pt x="245" y="9416"/>
                </a:lnTo>
                <a:lnTo>
                  <a:pt x="237" y="9442"/>
                </a:lnTo>
                <a:lnTo>
                  <a:pt x="228" y="9389"/>
                </a:lnTo>
                <a:lnTo>
                  <a:pt x="238" y="9260"/>
                </a:lnTo>
                <a:lnTo>
                  <a:pt x="259" y="9127"/>
                </a:lnTo>
                <a:lnTo>
                  <a:pt x="269" y="8977"/>
                </a:lnTo>
                <a:lnTo>
                  <a:pt x="282" y="8841"/>
                </a:lnTo>
                <a:lnTo>
                  <a:pt x="295" y="8800"/>
                </a:lnTo>
                <a:lnTo>
                  <a:pt x="326" y="8645"/>
                </a:lnTo>
                <a:lnTo>
                  <a:pt x="341" y="8539"/>
                </a:lnTo>
                <a:lnTo>
                  <a:pt x="374" y="8415"/>
                </a:lnTo>
                <a:lnTo>
                  <a:pt x="371" y="8395"/>
                </a:lnTo>
                <a:lnTo>
                  <a:pt x="351" y="8462"/>
                </a:lnTo>
                <a:lnTo>
                  <a:pt x="359" y="8381"/>
                </a:lnTo>
                <a:cubicBezTo>
                  <a:pt x="369" y="8337"/>
                  <a:pt x="382" y="8294"/>
                  <a:pt x="392" y="8250"/>
                </a:cubicBezTo>
                <a:cubicBezTo>
                  <a:pt x="393" y="8249"/>
                  <a:pt x="394" y="8248"/>
                  <a:pt x="394" y="8246"/>
                </a:cubicBezTo>
                <a:lnTo>
                  <a:pt x="401" y="8241"/>
                </a:lnTo>
                <a:lnTo>
                  <a:pt x="431" y="8117"/>
                </a:lnTo>
                <a:lnTo>
                  <a:pt x="429" y="8107"/>
                </a:lnTo>
                <a:cubicBezTo>
                  <a:pt x="876" y="6377"/>
                  <a:pt x="1738" y="4819"/>
                  <a:pt x="2907" y="3542"/>
                </a:cubicBezTo>
                <a:lnTo>
                  <a:pt x="2850" y="3631"/>
                </a:lnTo>
                <a:lnTo>
                  <a:pt x="2826" y="3695"/>
                </a:lnTo>
                <a:lnTo>
                  <a:pt x="2775" y="3779"/>
                </a:lnTo>
                <a:lnTo>
                  <a:pt x="2729" y="3846"/>
                </a:lnTo>
                <a:lnTo>
                  <a:pt x="2652" y="3944"/>
                </a:lnTo>
                <a:lnTo>
                  <a:pt x="2592" y="4038"/>
                </a:lnTo>
                <a:lnTo>
                  <a:pt x="2493" y="4158"/>
                </a:lnTo>
                <a:lnTo>
                  <a:pt x="2435" y="4245"/>
                </a:lnTo>
                <a:lnTo>
                  <a:pt x="2423" y="4279"/>
                </a:lnTo>
                <a:lnTo>
                  <a:pt x="2385" y="4333"/>
                </a:lnTo>
                <a:lnTo>
                  <a:pt x="2381" y="4348"/>
                </a:lnTo>
                <a:lnTo>
                  <a:pt x="2413" y="4311"/>
                </a:lnTo>
                <a:lnTo>
                  <a:pt x="2445" y="4289"/>
                </a:lnTo>
                <a:lnTo>
                  <a:pt x="2482" y="4249"/>
                </a:lnTo>
                <a:lnTo>
                  <a:pt x="2463" y="4291"/>
                </a:lnTo>
                <a:lnTo>
                  <a:pt x="2416" y="4378"/>
                </a:lnTo>
                <a:lnTo>
                  <a:pt x="2346" y="4493"/>
                </a:lnTo>
                <a:lnTo>
                  <a:pt x="2282" y="4622"/>
                </a:lnTo>
                <a:lnTo>
                  <a:pt x="2222" y="4713"/>
                </a:lnTo>
                <a:lnTo>
                  <a:pt x="2152" y="4802"/>
                </a:lnTo>
                <a:lnTo>
                  <a:pt x="2137" y="4829"/>
                </a:lnTo>
                <a:lnTo>
                  <a:pt x="2115" y="4924"/>
                </a:lnTo>
                <a:lnTo>
                  <a:pt x="2080" y="4983"/>
                </a:lnTo>
                <a:lnTo>
                  <a:pt x="1963" y="5137"/>
                </a:lnTo>
                <a:lnTo>
                  <a:pt x="1901" y="5210"/>
                </a:lnTo>
                <a:lnTo>
                  <a:pt x="1857" y="5232"/>
                </a:lnTo>
                <a:lnTo>
                  <a:pt x="1817" y="5277"/>
                </a:lnTo>
                <a:lnTo>
                  <a:pt x="1730" y="5393"/>
                </a:lnTo>
                <a:lnTo>
                  <a:pt x="1635" y="5526"/>
                </a:lnTo>
                <a:lnTo>
                  <a:pt x="1596" y="5594"/>
                </a:lnTo>
                <a:lnTo>
                  <a:pt x="1556" y="5647"/>
                </a:lnTo>
                <a:lnTo>
                  <a:pt x="1521" y="5722"/>
                </a:lnTo>
                <a:lnTo>
                  <a:pt x="1514" y="5752"/>
                </a:lnTo>
                <a:lnTo>
                  <a:pt x="1549" y="5738"/>
                </a:lnTo>
                <a:lnTo>
                  <a:pt x="1578" y="5715"/>
                </a:lnTo>
                <a:lnTo>
                  <a:pt x="1630" y="5668"/>
                </a:lnTo>
                <a:lnTo>
                  <a:pt x="1747" y="5520"/>
                </a:lnTo>
                <a:lnTo>
                  <a:pt x="1784" y="5488"/>
                </a:lnTo>
                <a:lnTo>
                  <a:pt x="1867" y="5380"/>
                </a:lnTo>
                <a:lnTo>
                  <a:pt x="1958" y="5277"/>
                </a:lnTo>
                <a:lnTo>
                  <a:pt x="2030" y="5208"/>
                </a:lnTo>
                <a:lnTo>
                  <a:pt x="2087" y="5179"/>
                </a:lnTo>
                <a:lnTo>
                  <a:pt x="2118" y="5200"/>
                </a:lnTo>
                <a:lnTo>
                  <a:pt x="2137" y="5238"/>
                </a:lnTo>
                <a:lnTo>
                  <a:pt x="2148" y="5331"/>
                </a:lnTo>
                <a:lnTo>
                  <a:pt x="2175" y="5326"/>
                </a:lnTo>
                <a:lnTo>
                  <a:pt x="2190" y="5365"/>
                </a:lnTo>
                <a:lnTo>
                  <a:pt x="2177" y="5422"/>
                </a:lnTo>
                <a:lnTo>
                  <a:pt x="2210" y="5464"/>
                </a:lnTo>
                <a:lnTo>
                  <a:pt x="2202" y="5570"/>
                </a:lnTo>
                <a:lnTo>
                  <a:pt x="2259" y="5599"/>
                </a:lnTo>
                <a:lnTo>
                  <a:pt x="2369" y="5514"/>
                </a:lnTo>
                <a:lnTo>
                  <a:pt x="2411" y="5479"/>
                </a:lnTo>
                <a:lnTo>
                  <a:pt x="2428" y="5440"/>
                </a:lnTo>
                <a:lnTo>
                  <a:pt x="2535" y="5375"/>
                </a:lnTo>
                <a:lnTo>
                  <a:pt x="2592" y="5277"/>
                </a:lnTo>
                <a:lnTo>
                  <a:pt x="2554" y="5361"/>
                </a:lnTo>
                <a:lnTo>
                  <a:pt x="2632" y="5296"/>
                </a:lnTo>
                <a:lnTo>
                  <a:pt x="2676" y="5292"/>
                </a:lnTo>
                <a:lnTo>
                  <a:pt x="2577" y="5358"/>
                </a:lnTo>
                <a:lnTo>
                  <a:pt x="2517" y="5442"/>
                </a:lnTo>
                <a:lnTo>
                  <a:pt x="2451" y="5449"/>
                </a:lnTo>
                <a:lnTo>
                  <a:pt x="2445" y="5462"/>
                </a:lnTo>
                <a:lnTo>
                  <a:pt x="2515" y="5477"/>
                </a:lnTo>
                <a:lnTo>
                  <a:pt x="2549" y="5491"/>
                </a:lnTo>
                <a:lnTo>
                  <a:pt x="2592" y="5464"/>
                </a:lnTo>
                <a:lnTo>
                  <a:pt x="2621" y="5424"/>
                </a:lnTo>
                <a:lnTo>
                  <a:pt x="2689" y="5366"/>
                </a:lnTo>
                <a:lnTo>
                  <a:pt x="2649" y="5420"/>
                </a:lnTo>
                <a:lnTo>
                  <a:pt x="2637" y="5449"/>
                </a:lnTo>
                <a:lnTo>
                  <a:pt x="2605" y="5474"/>
                </a:lnTo>
                <a:lnTo>
                  <a:pt x="2672" y="5509"/>
                </a:lnTo>
                <a:lnTo>
                  <a:pt x="2751" y="5489"/>
                </a:lnTo>
                <a:lnTo>
                  <a:pt x="2765" y="5452"/>
                </a:lnTo>
                <a:lnTo>
                  <a:pt x="2790" y="5471"/>
                </a:lnTo>
                <a:lnTo>
                  <a:pt x="2776" y="5474"/>
                </a:lnTo>
                <a:lnTo>
                  <a:pt x="2759" y="5548"/>
                </a:lnTo>
                <a:lnTo>
                  <a:pt x="2763" y="5690"/>
                </a:lnTo>
                <a:lnTo>
                  <a:pt x="2791" y="5642"/>
                </a:lnTo>
                <a:lnTo>
                  <a:pt x="2805" y="5488"/>
                </a:lnTo>
                <a:lnTo>
                  <a:pt x="2818" y="5563"/>
                </a:lnTo>
                <a:lnTo>
                  <a:pt x="2811" y="5627"/>
                </a:lnTo>
                <a:lnTo>
                  <a:pt x="2808" y="5674"/>
                </a:lnTo>
                <a:lnTo>
                  <a:pt x="2813" y="5747"/>
                </a:lnTo>
                <a:lnTo>
                  <a:pt x="2801" y="5802"/>
                </a:lnTo>
                <a:lnTo>
                  <a:pt x="2810" y="5870"/>
                </a:lnTo>
                <a:lnTo>
                  <a:pt x="2843" y="5860"/>
                </a:lnTo>
                <a:lnTo>
                  <a:pt x="2877" y="5809"/>
                </a:lnTo>
                <a:lnTo>
                  <a:pt x="2830" y="5846"/>
                </a:lnTo>
                <a:lnTo>
                  <a:pt x="2840" y="5797"/>
                </a:lnTo>
                <a:lnTo>
                  <a:pt x="2912" y="5725"/>
                </a:lnTo>
                <a:lnTo>
                  <a:pt x="2977" y="5691"/>
                </a:lnTo>
                <a:lnTo>
                  <a:pt x="2996" y="5695"/>
                </a:lnTo>
                <a:lnTo>
                  <a:pt x="3069" y="5716"/>
                </a:lnTo>
                <a:lnTo>
                  <a:pt x="3091" y="5814"/>
                </a:lnTo>
                <a:lnTo>
                  <a:pt x="3121" y="5903"/>
                </a:lnTo>
                <a:lnTo>
                  <a:pt x="3173" y="5987"/>
                </a:lnTo>
                <a:lnTo>
                  <a:pt x="3218" y="5947"/>
                </a:lnTo>
                <a:lnTo>
                  <a:pt x="3225" y="6058"/>
                </a:lnTo>
                <a:lnTo>
                  <a:pt x="3222" y="6230"/>
                </a:lnTo>
                <a:lnTo>
                  <a:pt x="3123" y="6100"/>
                </a:lnTo>
                <a:lnTo>
                  <a:pt x="3012" y="6164"/>
                </a:lnTo>
                <a:lnTo>
                  <a:pt x="2997" y="6253"/>
                </a:lnTo>
                <a:lnTo>
                  <a:pt x="3086" y="6324"/>
                </a:lnTo>
                <a:lnTo>
                  <a:pt x="3138" y="6403"/>
                </a:lnTo>
                <a:lnTo>
                  <a:pt x="3220" y="6599"/>
                </a:lnTo>
                <a:lnTo>
                  <a:pt x="3314" y="6679"/>
                </a:lnTo>
                <a:lnTo>
                  <a:pt x="3359" y="6582"/>
                </a:lnTo>
                <a:lnTo>
                  <a:pt x="3456" y="6516"/>
                </a:lnTo>
                <a:lnTo>
                  <a:pt x="3300" y="6498"/>
                </a:lnTo>
                <a:lnTo>
                  <a:pt x="3278" y="6331"/>
                </a:lnTo>
                <a:lnTo>
                  <a:pt x="3349" y="6156"/>
                </a:lnTo>
                <a:lnTo>
                  <a:pt x="3451" y="6068"/>
                </a:lnTo>
                <a:lnTo>
                  <a:pt x="3601" y="5961"/>
                </a:lnTo>
                <a:lnTo>
                  <a:pt x="3692" y="6013"/>
                </a:lnTo>
                <a:lnTo>
                  <a:pt x="3764" y="5890"/>
                </a:lnTo>
                <a:lnTo>
                  <a:pt x="3759" y="5745"/>
                </a:lnTo>
                <a:lnTo>
                  <a:pt x="3662" y="5583"/>
                </a:lnTo>
                <a:lnTo>
                  <a:pt x="3504" y="5498"/>
                </a:lnTo>
                <a:lnTo>
                  <a:pt x="3498" y="5419"/>
                </a:lnTo>
                <a:lnTo>
                  <a:pt x="3603" y="5484"/>
                </a:lnTo>
                <a:lnTo>
                  <a:pt x="3767" y="5553"/>
                </a:lnTo>
                <a:lnTo>
                  <a:pt x="3817" y="5652"/>
                </a:lnTo>
                <a:lnTo>
                  <a:pt x="3913" y="5693"/>
                </a:lnTo>
                <a:lnTo>
                  <a:pt x="3916" y="5791"/>
                </a:lnTo>
                <a:lnTo>
                  <a:pt x="3910" y="5939"/>
                </a:lnTo>
                <a:lnTo>
                  <a:pt x="3881" y="6164"/>
                </a:lnTo>
                <a:lnTo>
                  <a:pt x="3911" y="6319"/>
                </a:lnTo>
                <a:lnTo>
                  <a:pt x="4038" y="6380"/>
                </a:lnTo>
                <a:lnTo>
                  <a:pt x="4107" y="6509"/>
                </a:lnTo>
                <a:lnTo>
                  <a:pt x="4167" y="6550"/>
                </a:lnTo>
                <a:lnTo>
                  <a:pt x="4233" y="6588"/>
                </a:lnTo>
                <a:lnTo>
                  <a:pt x="4397" y="6491"/>
                </a:lnTo>
                <a:lnTo>
                  <a:pt x="4449" y="6423"/>
                </a:lnTo>
                <a:lnTo>
                  <a:pt x="4459" y="6343"/>
                </a:lnTo>
                <a:lnTo>
                  <a:pt x="4581" y="6243"/>
                </a:lnTo>
                <a:lnTo>
                  <a:pt x="4623" y="6163"/>
                </a:lnTo>
                <a:lnTo>
                  <a:pt x="4649" y="6004"/>
                </a:lnTo>
                <a:lnTo>
                  <a:pt x="4733" y="5886"/>
                </a:lnTo>
                <a:lnTo>
                  <a:pt x="4815" y="5737"/>
                </a:lnTo>
                <a:lnTo>
                  <a:pt x="4916" y="5732"/>
                </a:lnTo>
                <a:lnTo>
                  <a:pt x="5101" y="5568"/>
                </a:lnTo>
                <a:lnTo>
                  <a:pt x="5306" y="5393"/>
                </a:lnTo>
                <a:lnTo>
                  <a:pt x="5451" y="5287"/>
                </a:lnTo>
                <a:lnTo>
                  <a:pt x="5379" y="5259"/>
                </a:lnTo>
                <a:lnTo>
                  <a:pt x="5205" y="5238"/>
                </a:lnTo>
                <a:lnTo>
                  <a:pt x="5128" y="5148"/>
                </a:lnTo>
                <a:lnTo>
                  <a:pt x="5227" y="5063"/>
                </a:lnTo>
                <a:lnTo>
                  <a:pt x="5260" y="4984"/>
                </a:lnTo>
                <a:lnTo>
                  <a:pt x="5466" y="4908"/>
                </a:lnTo>
                <a:lnTo>
                  <a:pt x="5602" y="4878"/>
                </a:lnTo>
                <a:lnTo>
                  <a:pt x="5635" y="4745"/>
                </a:lnTo>
                <a:lnTo>
                  <a:pt x="5702" y="4710"/>
                </a:lnTo>
                <a:lnTo>
                  <a:pt x="5814" y="4604"/>
                </a:lnTo>
                <a:lnTo>
                  <a:pt x="5885" y="4530"/>
                </a:lnTo>
                <a:lnTo>
                  <a:pt x="5856" y="4478"/>
                </a:lnTo>
                <a:lnTo>
                  <a:pt x="5890" y="4403"/>
                </a:lnTo>
                <a:lnTo>
                  <a:pt x="5969" y="4281"/>
                </a:lnTo>
                <a:lnTo>
                  <a:pt x="5947" y="4235"/>
                </a:lnTo>
                <a:lnTo>
                  <a:pt x="5692" y="4286"/>
                </a:lnTo>
                <a:lnTo>
                  <a:pt x="5540" y="4334"/>
                </a:lnTo>
                <a:lnTo>
                  <a:pt x="5406" y="4267"/>
                </a:lnTo>
                <a:lnTo>
                  <a:pt x="5259" y="4378"/>
                </a:lnTo>
                <a:lnTo>
                  <a:pt x="5113" y="4456"/>
                </a:lnTo>
                <a:lnTo>
                  <a:pt x="5009" y="4481"/>
                </a:lnTo>
                <a:lnTo>
                  <a:pt x="4917" y="4456"/>
                </a:lnTo>
                <a:lnTo>
                  <a:pt x="4844" y="4380"/>
                </a:lnTo>
                <a:lnTo>
                  <a:pt x="4822" y="4257"/>
                </a:lnTo>
                <a:lnTo>
                  <a:pt x="4725" y="4331"/>
                </a:lnTo>
                <a:lnTo>
                  <a:pt x="4480" y="4427"/>
                </a:lnTo>
                <a:lnTo>
                  <a:pt x="4351" y="4410"/>
                </a:lnTo>
                <a:lnTo>
                  <a:pt x="4333" y="4351"/>
                </a:lnTo>
                <a:lnTo>
                  <a:pt x="4517" y="4186"/>
                </a:lnTo>
                <a:lnTo>
                  <a:pt x="4701" y="4094"/>
                </a:lnTo>
                <a:lnTo>
                  <a:pt x="4855" y="4043"/>
                </a:lnTo>
                <a:lnTo>
                  <a:pt x="4974" y="4040"/>
                </a:lnTo>
                <a:lnTo>
                  <a:pt x="5028" y="3947"/>
                </a:lnTo>
                <a:lnTo>
                  <a:pt x="5100" y="3813"/>
                </a:lnTo>
                <a:lnTo>
                  <a:pt x="5202" y="3722"/>
                </a:lnTo>
                <a:lnTo>
                  <a:pt x="5294" y="3619"/>
                </a:lnTo>
                <a:lnTo>
                  <a:pt x="5391" y="3560"/>
                </a:lnTo>
                <a:lnTo>
                  <a:pt x="5490" y="3483"/>
                </a:lnTo>
                <a:lnTo>
                  <a:pt x="5635" y="3345"/>
                </a:lnTo>
                <a:lnTo>
                  <a:pt x="5677" y="3240"/>
                </a:lnTo>
                <a:lnTo>
                  <a:pt x="5804" y="3212"/>
                </a:lnTo>
                <a:lnTo>
                  <a:pt x="5955" y="3188"/>
                </a:lnTo>
                <a:lnTo>
                  <a:pt x="6051" y="3091"/>
                </a:lnTo>
                <a:lnTo>
                  <a:pt x="6208" y="3111"/>
                </a:lnTo>
                <a:lnTo>
                  <a:pt x="6298" y="3149"/>
                </a:lnTo>
                <a:lnTo>
                  <a:pt x="6407" y="3237"/>
                </a:lnTo>
                <a:lnTo>
                  <a:pt x="6472" y="3328"/>
                </a:lnTo>
                <a:lnTo>
                  <a:pt x="6444" y="3402"/>
                </a:lnTo>
                <a:lnTo>
                  <a:pt x="6536" y="3415"/>
                </a:lnTo>
                <a:lnTo>
                  <a:pt x="6569" y="3471"/>
                </a:lnTo>
                <a:lnTo>
                  <a:pt x="6528" y="3558"/>
                </a:lnTo>
                <a:lnTo>
                  <a:pt x="6593" y="3636"/>
                </a:lnTo>
                <a:lnTo>
                  <a:pt x="6650" y="3658"/>
                </a:lnTo>
                <a:lnTo>
                  <a:pt x="6752" y="3725"/>
                </a:lnTo>
                <a:lnTo>
                  <a:pt x="6822" y="3747"/>
                </a:lnTo>
                <a:lnTo>
                  <a:pt x="6745" y="3803"/>
                </a:lnTo>
                <a:lnTo>
                  <a:pt x="6734" y="3885"/>
                </a:lnTo>
                <a:lnTo>
                  <a:pt x="6799" y="4000"/>
                </a:lnTo>
                <a:lnTo>
                  <a:pt x="6876" y="4010"/>
                </a:lnTo>
                <a:lnTo>
                  <a:pt x="6978" y="3973"/>
                </a:lnTo>
                <a:lnTo>
                  <a:pt x="7050" y="4016"/>
                </a:lnTo>
                <a:lnTo>
                  <a:pt x="7134" y="4016"/>
                </a:lnTo>
                <a:lnTo>
                  <a:pt x="7244" y="3951"/>
                </a:lnTo>
                <a:lnTo>
                  <a:pt x="7303" y="3880"/>
                </a:lnTo>
                <a:lnTo>
                  <a:pt x="7350" y="3811"/>
                </a:lnTo>
                <a:lnTo>
                  <a:pt x="7172" y="3789"/>
                </a:lnTo>
                <a:lnTo>
                  <a:pt x="7055" y="3737"/>
                </a:lnTo>
                <a:lnTo>
                  <a:pt x="6970" y="3668"/>
                </a:lnTo>
                <a:lnTo>
                  <a:pt x="7105" y="3629"/>
                </a:lnTo>
                <a:lnTo>
                  <a:pt x="7212" y="3659"/>
                </a:lnTo>
                <a:lnTo>
                  <a:pt x="7350" y="3616"/>
                </a:lnTo>
                <a:lnTo>
                  <a:pt x="7268" y="3528"/>
                </a:lnTo>
                <a:lnTo>
                  <a:pt x="7427" y="3557"/>
                </a:lnTo>
                <a:lnTo>
                  <a:pt x="7515" y="3476"/>
                </a:lnTo>
                <a:lnTo>
                  <a:pt x="7564" y="3533"/>
                </a:lnTo>
                <a:lnTo>
                  <a:pt x="7778" y="3513"/>
                </a:lnTo>
                <a:lnTo>
                  <a:pt x="7875" y="3488"/>
                </a:lnTo>
                <a:lnTo>
                  <a:pt x="7940" y="3441"/>
                </a:lnTo>
                <a:lnTo>
                  <a:pt x="7870" y="3360"/>
                </a:lnTo>
                <a:lnTo>
                  <a:pt x="7709" y="3308"/>
                </a:lnTo>
                <a:lnTo>
                  <a:pt x="7609" y="3343"/>
                </a:lnTo>
                <a:lnTo>
                  <a:pt x="7480" y="3368"/>
                </a:lnTo>
                <a:lnTo>
                  <a:pt x="7348" y="3311"/>
                </a:lnTo>
                <a:lnTo>
                  <a:pt x="7381" y="3272"/>
                </a:lnTo>
                <a:lnTo>
                  <a:pt x="7289" y="3212"/>
                </a:lnTo>
                <a:lnTo>
                  <a:pt x="7427" y="3247"/>
                </a:lnTo>
                <a:lnTo>
                  <a:pt x="7535" y="3188"/>
                </a:lnTo>
                <a:lnTo>
                  <a:pt x="7545" y="3139"/>
                </a:lnTo>
                <a:lnTo>
                  <a:pt x="7453" y="3119"/>
                </a:lnTo>
                <a:lnTo>
                  <a:pt x="7517" y="3050"/>
                </a:lnTo>
                <a:lnTo>
                  <a:pt x="7562" y="2971"/>
                </a:lnTo>
                <a:lnTo>
                  <a:pt x="7703" y="2915"/>
                </a:lnTo>
                <a:lnTo>
                  <a:pt x="7743" y="2862"/>
                </a:lnTo>
                <a:lnTo>
                  <a:pt x="7860" y="2850"/>
                </a:lnTo>
                <a:lnTo>
                  <a:pt x="7927" y="2830"/>
                </a:lnTo>
                <a:lnTo>
                  <a:pt x="7952" y="2791"/>
                </a:lnTo>
                <a:lnTo>
                  <a:pt x="8004" y="2740"/>
                </a:lnTo>
                <a:lnTo>
                  <a:pt x="7994" y="2693"/>
                </a:lnTo>
                <a:lnTo>
                  <a:pt x="7892" y="2708"/>
                </a:lnTo>
                <a:lnTo>
                  <a:pt x="7885" y="2633"/>
                </a:lnTo>
                <a:lnTo>
                  <a:pt x="8012" y="2628"/>
                </a:lnTo>
                <a:lnTo>
                  <a:pt x="8036" y="2582"/>
                </a:lnTo>
                <a:lnTo>
                  <a:pt x="8166" y="2471"/>
                </a:lnTo>
                <a:lnTo>
                  <a:pt x="8290" y="2421"/>
                </a:lnTo>
                <a:lnTo>
                  <a:pt x="8267" y="2506"/>
                </a:lnTo>
                <a:lnTo>
                  <a:pt x="8394" y="2496"/>
                </a:lnTo>
                <a:lnTo>
                  <a:pt x="8439" y="2459"/>
                </a:lnTo>
                <a:lnTo>
                  <a:pt x="8531" y="2427"/>
                </a:lnTo>
                <a:lnTo>
                  <a:pt x="8697" y="2385"/>
                </a:lnTo>
                <a:lnTo>
                  <a:pt x="8821" y="2375"/>
                </a:lnTo>
                <a:lnTo>
                  <a:pt x="8893" y="2348"/>
                </a:lnTo>
                <a:lnTo>
                  <a:pt x="8888" y="2313"/>
                </a:lnTo>
                <a:lnTo>
                  <a:pt x="8945" y="2266"/>
                </a:lnTo>
                <a:lnTo>
                  <a:pt x="9017" y="2330"/>
                </a:lnTo>
                <a:lnTo>
                  <a:pt x="9037" y="2235"/>
                </a:lnTo>
                <a:lnTo>
                  <a:pt x="9204" y="2279"/>
                </a:lnTo>
                <a:lnTo>
                  <a:pt x="9251" y="2274"/>
                </a:lnTo>
                <a:lnTo>
                  <a:pt x="9229" y="2224"/>
                </a:lnTo>
                <a:lnTo>
                  <a:pt x="9256" y="2185"/>
                </a:lnTo>
                <a:lnTo>
                  <a:pt x="9326" y="2210"/>
                </a:lnTo>
                <a:lnTo>
                  <a:pt x="9405" y="2153"/>
                </a:lnTo>
                <a:lnTo>
                  <a:pt x="9469" y="2082"/>
                </a:lnTo>
                <a:lnTo>
                  <a:pt x="9568" y="2067"/>
                </a:lnTo>
                <a:lnTo>
                  <a:pt x="9626" y="2017"/>
                </a:lnTo>
                <a:lnTo>
                  <a:pt x="9661" y="1961"/>
                </a:lnTo>
                <a:lnTo>
                  <a:pt x="9733" y="1954"/>
                </a:lnTo>
                <a:lnTo>
                  <a:pt x="9855" y="1981"/>
                </a:lnTo>
                <a:lnTo>
                  <a:pt x="9984" y="1983"/>
                </a:lnTo>
                <a:lnTo>
                  <a:pt x="10058" y="1986"/>
                </a:lnTo>
                <a:lnTo>
                  <a:pt x="10163" y="2003"/>
                </a:lnTo>
                <a:lnTo>
                  <a:pt x="10242" y="1976"/>
                </a:lnTo>
                <a:lnTo>
                  <a:pt x="10294" y="1985"/>
                </a:lnTo>
                <a:lnTo>
                  <a:pt x="10418" y="1983"/>
                </a:lnTo>
                <a:lnTo>
                  <a:pt x="10554" y="2010"/>
                </a:lnTo>
                <a:lnTo>
                  <a:pt x="10617" y="1996"/>
                </a:lnTo>
                <a:lnTo>
                  <a:pt x="10713" y="2013"/>
                </a:lnTo>
                <a:lnTo>
                  <a:pt x="10709" y="2038"/>
                </a:lnTo>
                <a:lnTo>
                  <a:pt x="10813" y="2045"/>
                </a:lnTo>
                <a:lnTo>
                  <a:pt x="10841" y="2023"/>
                </a:lnTo>
                <a:lnTo>
                  <a:pt x="10883" y="2074"/>
                </a:lnTo>
                <a:lnTo>
                  <a:pt x="10972" y="2102"/>
                </a:lnTo>
                <a:lnTo>
                  <a:pt x="11072" y="2049"/>
                </a:lnTo>
                <a:lnTo>
                  <a:pt x="11128" y="2060"/>
                </a:lnTo>
                <a:lnTo>
                  <a:pt x="11255" y="2023"/>
                </a:lnTo>
                <a:lnTo>
                  <a:pt x="11319" y="2018"/>
                </a:lnTo>
                <a:lnTo>
                  <a:pt x="11396" y="1978"/>
                </a:lnTo>
                <a:lnTo>
                  <a:pt x="11426" y="1929"/>
                </a:lnTo>
                <a:lnTo>
                  <a:pt x="11523" y="1895"/>
                </a:lnTo>
                <a:lnTo>
                  <a:pt x="11642" y="1912"/>
                </a:lnTo>
                <a:lnTo>
                  <a:pt x="11700" y="1867"/>
                </a:lnTo>
                <a:lnTo>
                  <a:pt x="11620" y="1818"/>
                </a:lnTo>
                <a:lnTo>
                  <a:pt x="11568" y="1764"/>
                </a:lnTo>
                <a:lnTo>
                  <a:pt x="11534" y="1707"/>
                </a:lnTo>
                <a:lnTo>
                  <a:pt x="11457" y="1656"/>
                </a:lnTo>
                <a:lnTo>
                  <a:pt x="11414" y="1589"/>
                </a:lnTo>
                <a:lnTo>
                  <a:pt x="11573" y="1608"/>
                </a:lnTo>
                <a:lnTo>
                  <a:pt x="11546" y="1655"/>
                </a:lnTo>
                <a:lnTo>
                  <a:pt x="11606" y="1665"/>
                </a:lnTo>
                <a:lnTo>
                  <a:pt x="11789" y="1648"/>
                </a:lnTo>
                <a:lnTo>
                  <a:pt x="11911" y="1631"/>
                </a:lnTo>
                <a:lnTo>
                  <a:pt x="11839" y="1559"/>
                </a:lnTo>
                <a:lnTo>
                  <a:pt x="11824" y="1517"/>
                </a:lnTo>
                <a:lnTo>
                  <a:pt x="11717" y="1473"/>
                </a:lnTo>
                <a:lnTo>
                  <a:pt x="11601" y="1464"/>
                </a:lnTo>
                <a:lnTo>
                  <a:pt x="11546" y="1436"/>
                </a:lnTo>
                <a:lnTo>
                  <a:pt x="11516" y="1453"/>
                </a:lnTo>
                <a:lnTo>
                  <a:pt x="11426" y="1461"/>
                </a:lnTo>
                <a:lnTo>
                  <a:pt x="11377" y="1456"/>
                </a:lnTo>
                <a:lnTo>
                  <a:pt x="11446" y="1429"/>
                </a:lnTo>
                <a:lnTo>
                  <a:pt x="11404" y="1407"/>
                </a:lnTo>
                <a:lnTo>
                  <a:pt x="11401" y="1363"/>
                </a:lnTo>
                <a:lnTo>
                  <a:pt x="11469" y="1343"/>
                </a:lnTo>
                <a:lnTo>
                  <a:pt x="11528" y="1358"/>
                </a:lnTo>
                <a:lnTo>
                  <a:pt x="11608" y="1326"/>
                </a:lnTo>
                <a:lnTo>
                  <a:pt x="11660" y="1348"/>
                </a:lnTo>
                <a:lnTo>
                  <a:pt x="11730" y="1353"/>
                </a:lnTo>
                <a:lnTo>
                  <a:pt x="11777" y="1315"/>
                </a:lnTo>
                <a:lnTo>
                  <a:pt x="11866" y="1281"/>
                </a:lnTo>
                <a:lnTo>
                  <a:pt x="11921" y="1241"/>
                </a:lnTo>
                <a:lnTo>
                  <a:pt x="11868" y="1193"/>
                </a:lnTo>
                <a:lnTo>
                  <a:pt x="11888" y="1150"/>
                </a:lnTo>
                <a:lnTo>
                  <a:pt x="11834" y="1119"/>
                </a:lnTo>
                <a:lnTo>
                  <a:pt x="11771" y="1071"/>
                </a:lnTo>
                <a:lnTo>
                  <a:pt x="11645" y="1067"/>
                </a:lnTo>
                <a:lnTo>
                  <a:pt x="11595" y="1032"/>
                </a:lnTo>
                <a:lnTo>
                  <a:pt x="11622" y="1007"/>
                </a:lnTo>
                <a:lnTo>
                  <a:pt x="11628" y="961"/>
                </a:lnTo>
                <a:lnTo>
                  <a:pt x="11568" y="954"/>
                </a:lnTo>
                <a:lnTo>
                  <a:pt x="11464" y="973"/>
                </a:lnTo>
                <a:lnTo>
                  <a:pt x="11437" y="933"/>
                </a:lnTo>
                <a:lnTo>
                  <a:pt x="11406" y="956"/>
                </a:lnTo>
                <a:lnTo>
                  <a:pt x="11350" y="912"/>
                </a:lnTo>
                <a:lnTo>
                  <a:pt x="11293" y="936"/>
                </a:lnTo>
                <a:lnTo>
                  <a:pt x="11263" y="919"/>
                </a:lnTo>
                <a:lnTo>
                  <a:pt x="11149" y="936"/>
                </a:lnTo>
                <a:lnTo>
                  <a:pt x="11205" y="894"/>
                </a:lnTo>
                <a:lnTo>
                  <a:pt x="11231" y="840"/>
                </a:lnTo>
                <a:lnTo>
                  <a:pt x="11312" y="820"/>
                </a:lnTo>
                <a:lnTo>
                  <a:pt x="11337" y="808"/>
                </a:lnTo>
                <a:lnTo>
                  <a:pt x="11489" y="779"/>
                </a:lnTo>
                <a:lnTo>
                  <a:pt x="11548" y="757"/>
                </a:lnTo>
                <a:lnTo>
                  <a:pt x="11678" y="766"/>
                </a:lnTo>
                <a:lnTo>
                  <a:pt x="11804" y="746"/>
                </a:lnTo>
                <a:lnTo>
                  <a:pt x="11914" y="742"/>
                </a:lnTo>
                <a:lnTo>
                  <a:pt x="12045" y="732"/>
                </a:lnTo>
                <a:lnTo>
                  <a:pt x="12033" y="719"/>
                </a:lnTo>
                <a:lnTo>
                  <a:pt x="11842" y="707"/>
                </a:lnTo>
                <a:lnTo>
                  <a:pt x="11745" y="715"/>
                </a:lnTo>
                <a:lnTo>
                  <a:pt x="11630" y="724"/>
                </a:lnTo>
                <a:lnTo>
                  <a:pt x="11526" y="731"/>
                </a:lnTo>
                <a:lnTo>
                  <a:pt x="11456" y="719"/>
                </a:lnTo>
                <a:lnTo>
                  <a:pt x="11327" y="736"/>
                </a:lnTo>
                <a:lnTo>
                  <a:pt x="11287" y="766"/>
                </a:lnTo>
                <a:lnTo>
                  <a:pt x="11121" y="791"/>
                </a:lnTo>
                <a:lnTo>
                  <a:pt x="11093" y="821"/>
                </a:lnTo>
                <a:lnTo>
                  <a:pt x="10989" y="838"/>
                </a:lnTo>
                <a:lnTo>
                  <a:pt x="10880" y="867"/>
                </a:lnTo>
                <a:lnTo>
                  <a:pt x="10786" y="919"/>
                </a:lnTo>
                <a:lnTo>
                  <a:pt x="10857" y="958"/>
                </a:lnTo>
                <a:lnTo>
                  <a:pt x="10719" y="1013"/>
                </a:lnTo>
                <a:lnTo>
                  <a:pt x="10657" y="1067"/>
                </a:lnTo>
                <a:lnTo>
                  <a:pt x="10545" y="1116"/>
                </a:lnTo>
                <a:lnTo>
                  <a:pt x="10518" y="1096"/>
                </a:lnTo>
                <a:lnTo>
                  <a:pt x="10614" y="1069"/>
                </a:lnTo>
                <a:lnTo>
                  <a:pt x="10651" y="988"/>
                </a:lnTo>
                <a:lnTo>
                  <a:pt x="10636" y="943"/>
                </a:lnTo>
                <a:lnTo>
                  <a:pt x="10530" y="963"/>
                </a:lnTo>
                <a:lnTo>
                  <a:pt x="10450" y="991"/>
                </a:lnTo>
                <a:lnTo>
                  <a:pt x="10343" y="1015"/>
                </a:lnTo>
                <a:lnTo>
                  <a:pt x="10292" y="1023"/>
                </a:lnTo>
                <a:lnTo>
                  <a:pt x="10321" y="1077"/>
                </a:lnTo>
                <a:lnTo>
                  <a:pt x="10224" y="1103"/>
                </a:lnTo>
                <a:lnTo>
                  <a:pt x="10107" y="1077"/>
                </a:lnTo>
                <a:lnTo>
                  <a:pt x="9916" y="1062"/>
                </a:lnTo>
                <a:lnTo>
                  <a:pt x="9790" y="1087"/>
                </a:lnTo>
                <a:lnTo>
                  <a:pt x="9618" y="1087"/>
                </a:lnTo>
                <a:lnTo>
                  <a:pt x="9522" y="1089"/>
                </a:lnTo>
                <a:lnTo>
                  <a:pt x="9290" y="1054"/>
                </a:lnTo>
                <a:lnTo>
                  <a:pt x="9166" y="1059"/>
                </a:lnTo>
                <a:lnTo>
                  <a:pt x="9015" y="1096"/>
                </a:lnTo>
                <a:lnTo>
                  <a:pt x="8921" y="1116"/>
                </a:lnTo>
                <a:lnTo>
                  <a:pt x="8823" y="1069"/>
                </a:lnTo>
                <a:lnTo>
                  <a:pt x="8654" y="1057"/>
                </a:lnTo>
                <a:lnTo>
                  <a:pt x="8578" y="1015"/>
                </a:lnTo>
                <a:lnTo>
                  <a:pt x="8473" y="1025"/>
                </a:lnTo>
                <a:lnTo>
                  <a:pt x="8397" y="1022"/>
                </a:lnTo>
                <a:lnTo>
                  <a:pt x="8364" y="997"/>
                </a:lnTo>
                <a:lnTo>
                  <a:pt x="8200" y="1002"/>
                </a:lnTo>
                <a:lnTo>
                  <a:pt x="8133" y="970"/>
                </a:lnTo>
                <a:lnTo>
                  <a:pt x="7974" y="1000"/>
                </a:lnTo>
                <a:lnTo>
                  <a:pt x="7950" y="968"/>
                </a:lnTo>
                <a:lnTo>
                  <a:pt x="7837" y="954"/>
                </a:lnTo>
                <a:lnTo>
                  <a:pt x="7617" y="1017"/>
                </a:lnTo>
                <a:lnTo>
                  <a:pt x="7514" y="1035"/>
                </a:lnTo>
                <a:lnTo>
                  <a:pt x="7239" y="1098"/>
                </a:lnTo>
                <a:lnTo>
                  <a:pt x="7226" y="1104"/>
                </a:lnTo>
                <a:lnTo>
                  <a:pt x="7130" y="1098"/>
                </a:lnTo>
                <a:lnTo>
                  <a:pt x="7057" y="1086"/>
                </a:lnTo>
                <a:lnTo>
                  <a:pt x="7065" y="1066"/>
                </a:lnTo>
                <a:lnTo>
                  <a:pt x="7189" y="1062"/>
                </a:lnTo>
                <a:lnTo>
                  <a:pt x="7368" y="1000"/>
                </a:lnTo>
                <a:lnTo>
                  <a:pt x="7370" y="988"/>
                </a:lnTo>
                <a:lnTo>
                  <a:pt x="7306" y="990"/>
                </a:lnTo>
                <a:lnTo>
                  <a:pt x="7214" y="983"/>
                </a:lnTo>
                <a:lnTo>
                  <a:pt x="7107" y="961"/>
                </a:lnTo>
                <a:lnTo>
                  <a:pt x="7020" y="917"/>
                </a:lnTo>
                <a:lnTo>
                  <a:pt x="7008" y="882"/>
                </a:lnTo>
                <a:lnTo>
                  <a:pt x="6924" y="890"/>
                </a:lnTo>
                <a:lnTo>
                  <a:pt x="6869" y="885"/>
                </a:lnTo>
                <a:lnTo>
                  <a:pt x="6847" y="869"/>
                </a:lnTo>
                <a:lnTo>
                  <a:pt x="6749" y="896"/>
                </a:lnTo>
                <a:lnTo>
                  <a:pt x="6685" y="902"/>
                </a:lnTo>
                <a:lnTo>
                  <a:pt x="6538" y="949"/>
                </a:lnTo>
                <a:lnTo>
                  <a:pt x="6462" y="978"/>
                </a:lnTo>
                <a:lnTo>
                  <a:pt x="6454" y="976"/>
                </a:lnTo>
                <a:cubicBezTo>
                  <a:pt x="7774" y="389"/>
                  <a:pt x="9229" y="54"/>
                  <a:pt x="10763" y="54"/>
                </a:cubicBezTo>
                <a:close/>
                <a:moveTo>
                  <a:pt x="21158" y="13241"/>
                </a:moveTo>
                <a:lnTo>
                  <a:pt x="21200" y="13072"/>
                </a:lnTo>
                <a:lnTo>
                  <a:pt x="21227" y="12906"/>
                </a:lnTo>
                <a:lnTo>
                  <a:pt x="21250" y="12737"/>
                </a:lnTo>
                <a:lnTo>
                  <a:pt x="21239" y="12744"/>
                </a:lnTo>
                <a:lnTo>
                  <a:pt x="21212" y="12845"/>
                </a:lnTo>
                <a:lnTo>
                  <a:pt x="21202" y="12838"/>
                </a:lnTo>
                <a:lnTo>
                  <a:pt x="21197" y="12790"/>
                </a:lnTo>
                <a:lnTo>
                  <a:pt x="21183" y="12842"/>
                </a:lnTo>
                <a:lnTo>
                  <a:pt x="21158" y="12891"/>
                </a:lnTo>
                <a:lnTo>
                  <a:pt x="21177" y="12743"/>
                </a:lnTo>
                <a:lnTo>
                  <a:pt x="21143" y="12808"/>
                </a:lnTo>
                <a:lnTo>
                  <a:pt x="21115" y="12805"/>
                </a:lnTo>
                <a:lnTo>
                  <a:pt x="21069" y="12855"/>
                </a:lnTo>
                <a:lnTo>
                  <a:pt x="21018" y="13003"/>
                </a:lnTo>
                <a:lnTo>
                  <a:pt x="20959" y="13025"/>
                </a:lnTo>
                <a:lnTo>
                  <a:pt x="20922" y="13061"/>
                </a:lnTo>
                <a:lnTo>
                  <a:pt x="20870" y="13099"/>
                </a:lnTo>
                <a:lnTo>
                  <a:pt x="20802" y="13120"/>
                </a:lnTo>
                <a:lnTo>
                  <a:pt x="20698" y="13320"/>
                </a:lnTo>
                <a:lnTo>
                  <a:pt x="20654" y="13407"/>
                </a:lnTo>
                <a:lnTo>
                  <a:pt x="20668" y="13451"/>
                </a:lnTo>
                <a:lnTo>
                  <a:pt x="20753" y="13424"/>
                </a:lnTo>
                <a:lnTo>
                  <a:pt x="20807" y="13377"/>
                </a:lnTo>
                <a:lnTo>
                  <a:pt x="20847" y="13396"/>
                </a:lnTo>
                <a:lnTo>
                  <a:pt x="20905" y="13333"/>
                </a:lnTo>
                <a:lnTo>
                  <a:pt x="20931" y="13364"/>
                </a:lnTo>
                <a:lnTo>
                  <a:pt x="20949" y="13412"/>
                </a:lnTo>
                <a:lnTo>
                  <a:pt x="20997" y="13374"/>
                </a:lnTo>
                <a:lnTo>
                  <a:pt x="21033" y="13409"/>
                </a:lnTo>
                <a:lnTo>
                  <a:pt x="21051" y="13414"/>
                </a:lnTo>
                <a:lnTo>
                  <a:pt x="21081" y="13387"/>
                </a:lnTo>
                <a:lnTo>
                  <a:pt x="21093" y="13387"/>
                </a:lnTo>
                <a:lnTo>
                  <a:pt x="21138" y="13281"/>
                </a:lnTo>
                <a:lnTo>
                  <a:pt x="21158" y="13241"/>
                </a:lnTo>
                <a:close/>
                <a:moveTo>
                  <a:pt x="11858" y="316"/>
                </a:moveTo>
                <a:lnTo>
                  <a:pt x="11856" y="327"/>
                </a:lnTo>
                <a:lnTo>
                  <a:pt x="11878" y="332"/>
                </a:lnTo>
                <a:lnTo>
                  <a:pt x="11933" y="330"/>
                </a:lnTo>
                <a:lnTo>
                  <a:pt x="11925" y="327"/>
                </a:lnTo>
                <a:lnTo>
                  <a:pt x="11898" y="320"/>
                </a:lnTo>
                <a:lnTo>
                  <a:pt x="11858" y="316"/>
                </a:lnTo>
                <a:close/>
                <a:moveTo>
                  <a:pt x="11630" y="318"/>
                </a:moveTo>
                <a:lnTo>
                  <a:pt x="11616" y="320"/>
                </a:lnTo>
                <a:lnTo>
                  <a:pt x="11568" y="332"/>
                </a:lnTo>
                <a:lnTo>
                  <a:pt x="11578" y="335"/>
                </a:lnTo>
                <a:lnTo>
                  <a:pt x="11590" y="335"/>
                </a:lnTo>
                <a:lnTo>
                  <a:pt x="11650" y="338"/>
                </a:lnTo>
                <a:lnTo>
                  <a:pt x="11670" y="330"/>
                </a:lnTo>
                <a:lnTo>
                  <a:pt x="11677" y="328"/>
                </a:lnTo>
                <a:lnTo>
                  <a:pt x="11630" y="318"/>
                </a:lnTo>
                <a:close/>
                <a:moveTo>
                  <a:pt x="11412" y="328"/>
                </a:moveTo>
                <a:lnTo>
                  <a:pt x="11419" y="333"/>
                </a:lnTo>
                <a:lnTo>
                  <a:pt x="11511" y="338"/>
                </a:lnTo>
                <a:lnTo>
                  <a:pt x="11498" y="332"/>
                </a:lnTo>
                <a:lnTo>
                  <a:pt x="11412" y="328"/>
                </a:lnTo>
                <a:close/>
                <a:moveTo>
                  <a:pt x="11327" y="335"/>
                </a:moveTo>
                <a:lnTo>
                  <a:pt x="11282" y="340"/>
                </a:lnTo>
                <a:lnTo>
                  <a:pt x="11297" y="347"/>
                </a:lnTo>
                <a:lnTo>
                  <a:pt x="11355" y="353"/>
                </a:lnTo>
                <a:lnTo>
                  <a:pt x="11385" y="345"/>
                </a:lnTo>
                <a:lnTo>
                  <a:pt x="11404" y="342"/>
                </a:lnTo>
                <a:lnTo>
                  <a:pt x="11406" y="340"/>
                </a:lnTo>
                <a:lnTo>
                  <a:pt x="11389" y="335"/>
                </a:lnTo>
                <a:lnTo>
                  <a:pt x="11327" y="335"/>
                </a:lnTo>
                <a:close/>
                <a:moveTo>
                  <a:pt x="11247" y="364"/>
                </a:moveTo>
                <a:lnTo>
                  <a:pt x="11180" y="369"/>
                </a:lnTo>
                <a:lnTo>
                  <a:pt x="11149" y="372"/>
                </a:lnTo>
                <a:lnTo>
                  <a:pt x="11121" y="377"/>
                </a:lnTo>
                <a:lnTo>
                  <a:pt x="11077" y="394"/>
                </a:lnTo>
                <a:lnTo>
                  <a:pt x="11081" y="397"/>
                </a:lnTo>
                <a:lnTo>
                  <a:pt x="11151" y="409"/>
                </a:lnTo>
                <a:lnTo>
                  <a:pt x="11208" y="419"/>
                </a:lnTo>
                <a:lnTo>
                  <a:pt x="11233" y="429"/>
                </a:lnTo>
                <a:lnTo>
                  <a:pt x="11277" y="423"/>
                </a:lnTo>
                <a:lnTo>
                  <a:pt x="11272" y="409"/>
                </a:lnTo>
                <a:lnTo>
                  <a:pt x="11298" y="392"/>
                </a:lnTo>
                <a:lnTo>
                  <a:pt x="11290" y="385"/>
                </a:lnTo>
                <a:lnTo>
                  <a:pt x="11258" y="377"/>
                </a:lnTo>
                <a:lnTo>
                  <a:pt x="11270" y="369"/>
                </a:lnTo>
                <a:lnTo>
                  <a:pt x="11260" y="364"/>
                </a:lnTo>
                <a:lnTo>
                  <a:pt x="11247" y="364"/>
                </a:lnTo>
                <a:close/>
                <a:moveTo>
                  <a:pt x="10862" y="766"/>
                </a:moveTo>
                <a:lnTo>
                  <a:pt x="10759" y="791"/>
                </a:lnTo>
                <a:lnTo>
                  <a:pt x="10672" y="826"/>
                </a:lnTo>
                <a:lnTo>
                  <a:pt x="10716" y="848"/>
                </a:lnTo>
                <a:lnTo>
                  <a:pt x="10781" y="853"/>
                </a:lnTo>
                <a:lnTo>
                  <a:pt x="10835" y="842"/>
                </a:lnTo>
                <a:lnTo>
                  <a:pt x="10927" y="818"/>
                </a:lnTo>
                <a:lnTo>
                  <a:pt x="10913" y="784"/>
                </a:lnTo>
                <a:lnTo>
                  <a:pt x="10862" y="766"/>
                </a:lnTo>
                <a:close/>
                <a:moveTo>
                  <a:pt x="8357" y="855"/>
                </a:moveTo>
                <a:lnTo>
                  <a:pt x="8315" y="869"/>
                </a:lnTo>
                <a:lnTo>
                  <a:pt x="8451" y="877"/>
                </a:lnTo>
                <a:lnTo>
                  <a:pt x="8481" y="946"/>
                </a:lnTo>
                <a:lnTo>
                  <a:pt x="8575" y="911"/>
                </a:lnTo>
                <a:lnTo>
                  <a:pt x="8630" y="902"/>
                </a:lnTo>
                <a:lnTo>
                  <a:pt x="8620" y="884"/>
                </a:lnTo>
                <a:lnTo>
                  <a:pt x="8578" y="867"/>
                </a:lnTo>
                <a:lnTo>
                  <a:pt x="8510" y="867"/>
                </a:lnTo>
                <a:lnTo>
                  <a:pt x="8446" y="855"/>
                </a:lnTo>
                <a:lnTo>
                  <a:pt x="8357" y="855"/>
                </a:lnTo>
                <a:close/>
                <a:moveTo>
                  <a:pt x="7853" y="896"/>
                </a:moveTo>
                <a:lnTo>
                  <a:pt x="7730" y="933"/>
                </a:lnTo>
                <a:lnTo>
                  <a:pt x="7693" y="931"/>
                </a:lnTo>
                <a:lnTo>
                  <a:pt x="7572" y="959"/>
                </a:lnTo>
                <a:lnTo>
                  <a:pt x="7517" y="961"/>
                </a:lnTo>
                <a:lnTo>
                  <a:pt x="7308" y="1027"/>
                </a:lnTo>
                <a:lnTo>
                  <a:pt x="7262" y="1055"/>
                </a:lnTo>
                <a:lnTo>
                  <a:pt x="7345" y="1052"/>
                </a:lnTo>
                <a:lnTo>
                  <a:pt x="7480" y="1017"/>
                </a:lnTo>
                <a:lnTo>
                  <a:pt x="7564" y="1010"/>
                </a:lnTo>
                <a:lnTo>
                  <a:pt x="7624" y="1007"/>
                </a:lnTo>
                <a:lnTo>
                  <a:pt x="7731" y="970"/>
                </a:lnTo>
                <a:lnTo>
                  <a:pt x="7807" y="949"/>
                </a:lnTo>
                <a:lnTo>
                  <a:pt x="7932" y="914"/>
                </a:lnTo>
                <a:lnTo>
                  <a:pt x="7927" y="901"/>
                </a:lnTo>
                <a:lnTo>
                  <a:pt x="7853" y="896"/>
                </a:lnTo>
                <a:close/>
                <a:moveTo>
                  <a:pt x="11991" y="1106"/>
                </a:moveTo>
                <a:lnTo>
                  <a:pt x="11930" y="1108"/>
                </a:lnTo>
                <a:lnTo>
                  <a:pt x="11925" y="1138"/>
                </a:lnTo>
                <a:lnTo>
                  <a:pt x="11993" y="1160"/>
                </a:lnTo>
                <a:lnTo>
                  <a:pt x="12089" y="1165"/>
                </a:lnTo>
                <a:lnTo>
                  <a:pt x="12045" y="1133"/>
                </a:lnTo>
                <a:lnTo>
                  <a:pt x="11991" y="1106"/>
                </a:lnTo>
                <a:close/>
                <a:moveTo>
                  <a:pt x="12145" y="1424"/>
                </a:moveTo>
                <a:lnTo>
                  <a:pt x="12073" y="1426"/>
                </a:lnTo>
                <a:lnTo>
                  <a:pt x="12062" y="1434"/>
                </a:lnTo>
                <a:lnTo>
                  <a:pt x="12135" y="1464"/>
                </a:lnTo>
                <a:lnTo>
                  <a:pt x="12187" y="1503"/>
                </a:lnTo>
                <a:lnTo>
                  <a:pt x="12243" y="1507"/>
                </a:lnTo>
                <a:lnTo>
                  <a:pt x="12281" y="1537"/>
                </a:lnTo>
                <a:lnTo>
                  <a:pt x="12306" y="1507"/>
                </a:lnTo>
                <a:lnTo>
                  <a:pt x="12291" y="1495"/>
                </a:lnTo>
                <a:lnTo>
                  <a:pt x="12217" y="1480"/>
                </a:lnTo>
                <a:lnTo>
                  <a:pt x="12197" y="1458"/>
                </a:lnTo>
                <a:lnTo>
                  <a:pt x="12145" y="1424"/>
                </a:lnTo>
                <a:close/>
                <a:moveTo>
                  <a:pt x="12350" y="1602"/>
                </a:moveTo>
                <a:lnTo>
                  <a:pt x="12306" y="1611"/>
                </a:lnTo>
                <a:lnTo>
                  <a:pt x="12249" y="1695"/>
                </a:lnTo>
                <a:lnTo>
                  <a:pt x="12124" y="1670"/>
                </a:lnTo>
                <a:lnTo>
                  <a:pt x="12028" y="1690"/>
                </a:lnTo>
                <a:lnTo>
                  <a:pt x="12119" y="1813"/>
                </a:lnTo>
                <a:lnTo>
                  <a:pt x="12296" y="1884"/>
                </a:lnTo>
                <a:lnTo>
                  <a:pt x="12326" y="1813"/>
                </a:lnTo>
                <a:lnTo>
                  <a:pt x="12356" y="1850"/>
                </a:lnTo>
                <a:lnTo>
                  <a:pt x="12311" y="1904"/>
                </a:lnTo>
                <a:lnTo>
                  <a:pt x="12415" y="2054"/>
                </a:lnTo>
                <a:lnTo>
                  <a:pt x="12507" y="2183"/>
                </a:lnTo>
                <a:lnTo>
                  <a:pt x="12554" y="2257"/>
                </a:lnTo>
                <a:lnTo>
                  <a:pt x="12676" y="2377"/>
                </a:lnTo>
                <a:lnTo>
                  <a:pt x="12795" y="2431"/>
                </a:lnTo>
                <a:lnTo>
                  <a:pt x="12934" y="2550"/>
                </a:lnTo>
                <a:lnTo>
                  <a:pt x="13004" y="2528"/>
                </a:lnTo>
                <a:lnTo>
                  <a:pt x="13028" y="2453"/>
                </a:lnTo>
                <a:lnTo>
                  <a:pt x="13128" y="2469"/>
                </a:lnTo>
                <a:lnTo>
                  <a:pt x="13123" y="2596"/>
                </a:lnTo>
                <a:lnTo>
                  <a:pt x="13230" y="2653"/>
                </a:lnTo>
                <a:lnTo>
                  <a:pt x="13299" y="2735"/>
                </a:lnTo>
                <a:lnTo>
                  <a:pt x="13386" y="2799"/>
                </a:lnTo>
                <a:lnTo>
                  <a:pt x="13473" y="2838"/>
                </a:lnTo>
                <a:lnTo>
                  <a:pt x="13491" y="2904"/>
                </a:lnTo>
                <a:lnTo>
                  <a:pt x="13393" y="2944"/>
                </a:lnTo>
                <a:lnTo>
                  <a:pt x="13372" y="3001"/>
                </a:lnTo>
                <a:lnTo>
                  <a:pt x="13431" y="3085"/>
                </a:lnTo>
                <a:lnTo>
                  <a:pt x="13609" y="3237"/>
                </a:lnTo>
                <a:lnTo>
                  <a:pt x="13587" y="3380"/>
                </a:lnTo>
                <a:lnTo>
                  <a:pt x="13527" y="3442"/>
                </a:lnTo>
                <a:lnTo>
                  <a:pt x="13662" y="3835"/>
                </a:lnTo>
                <a:lnTo>
                  <a:pt x="13761" y="3880"/>
                </a:lnTo>
                <a:lnTo>
                  <a:pt x="13898" y="3826"/>
                </a:lnTo>
                <a:lnTo>
                  <a:pt x="13912" y="3904"/>
                </a:lnTo>
                <a:lnTo>
                  <a:pt x="13973" y="3932"/>
                </a:lnTo>
                <a:lnTo>
                  <a:pt x="13960" y="4026"/>
                </a:lnTo>
                <a:lnTo>
                  <a:pt x="14037" y="4102"/>
                </a:lnTo>
                <a:lnTo>
                  <a:pt x="13987" y="4181"/>
                </a:lnTo>
                <a:lnTo>
                  <a:pt x="14181" y="4223"/>
                </a:lnTo>
                <a:lnTo>
                  <a:pt x="14134" y="4301"/>
                </a:lnTo>
                <a:lnTo>
                  <a:pt x="14012" y="4358"/>
                </a:lnTo>
                <a:lnTo>
                  <a:pt x="13933" y="4329"/>
                </a:lnTo>
                <a:lnTo>
                  <a:pt x="13826" y="4348"/>
                </a:lnTo>
                <a:lnTo>
                  <a:pt x="13749" y="4417"/>
                </a:lnTo>
                <a:lnTo>
                  <a:pt x="13764" y="4486"/>
                </a:lnTo>
                <a:lnTo>
                  <a:pt x="13747" y="4575"/>
                </a:lnTo>
                <a:lnTo>
                  <a:pt x="13883" y="4589"/>
                </a:lnTo>
                <a:lnTo>
                  <a:pt x="13873" y="4774"/>
                </a:lnTo>
                <a:lnTo>
                  <a:pt x="13789" y="4772"/>
                </a:lnTo>
                <a:lnTo>
                  <a:pt x="13761" y="4907"/>
                </a:lnTo>
                <a:lnTo>
                  <a:pt x="13786" y="4981"/>
                </a:lnTo>
                <a:lnTo>
                  <a:pt x="13831" y="5011"/>
                </a:lnTo>
                <a:lnTo>
                  <a:pt x="13714" y="5008"/>
                </a:lnTo>
                <a:lnTo>
                  <a:pt x="13744" y="5053"/>
                </a:lnTo>
                <a:lnTo>
                  <a:pt x="13692" y="5105"/>
                </a:lnTo>
                <a:lnTo>
                  <a:pt x="13659" y="5151"/>
                </a:lnTo>
                <a:lnTo>
                  <a:pt x="13610" y="5105"/>
                </a:lnTo>
                <a:lnTo>
                  <a:pt x="13523" y="4976"/>
                </a:lnTo>
                <a:lnTo>
                  <a:pt x="13473" y="4920"/>
                </a:lnTo>
                <a:lnTo>
                  <a:pt x="13379" y="4893"/>
                </a:lnTo>
                <a:lnTo>
                  <a:pt x="13309" y="4910"/>
                </a:lnTo>
                <a:lnTo>
                  <a:pt x="13213" y="4972"/>
                </a:lnTo>
                <a:lnTo>
                  <a:pt x="13195" y="5075"/>
                </a:lnTo>
                <a:lnTo>
                  <a:pt x="13232" y="5119"/>
                </a:lnTo>
                <a:lnTo>
                  <a:pt x="13141" y="5104"/>
                </a:lnTo>
                <a:lnTo>
                  <a:pt x="13095" y="5173"/>
                </a:lnTo>
                <a:lnTo>
                  <a:pt x="13063" y="5114"/>
                </a:lnTo>
                <a:lnTo>
                  <a:pt x="12991" y="5153"/>
                </a:lnTo>
                <a:lnTo>
                  <a:pt x="13041" y="5254"/>
                </a:lnTo>
                <a:lnTo>
                  <a:pt x="13105" y="5312"/>
                </a:lnTo>
                <a:lnTo>
                  <a:pt x="13177" y="5351"/>
                </a:lnTo>
                <a:lnTo>
                  <a:pt x="13150" y="5413"/>
                </a:lnTo>
                <a:lnTo>
                  <a:pt x="13208" y="5531"/>
                </a:lnTo>
                <a:lnTo>
                  <a:pt x="13157" y="5541"/>
                </a:lnTo>
                <a:lnTo>
                  <a:pt x="13128" y="5639"/>
                </a:lnTo>
                <a:lnTo>
                  <a:pt x="13167" y="5674"/>
                </a:lnTo>
                <a:lnTo>
                  <a:pt x="13136" y="5777"/>
                </a:lnTo>
                <a:lnTo>
                  <a:pt x="13173" y="5893"/>
                </a:lnTo>
                <a:lnTo>
                  <a:pt x="13150" y="5935"/>
                </a:lnTo>
                <a:lnTo>
                  <a:pt x="13224" y="6043"/>
                </a:lnTo>
                <a:lnTo>
                  <a:pt x="13326" y="6068"/>
                </a:lnTo>
                <a:lnTo>
                  <a:pt x="13287" y="6163"/>
                </a:lnTo>
                <a:lnTo>
                  <a:pt x="13212" y="6243"/>
                </a:lnTo>
                <a:lnTo>
                  <a:pt x="13188" y="6327"/>
                </a:lnTo>
                <a:lnTo>
                  <a:pt x="13346" y="6452"/>
                </a:lnTo>
                <a:lnTo>
                  <a:pt x="13495" y="6516"/>
                </a:lnTo>
                <a:lnTo>
                  <a:pt x="13351" y="6519"/>
                </a:lnTo>
                <a:lnTo>
                  <a:pt x="13284" y="6602"/>
                </a:lnTo>
                <a:lnTo>
                  <a:pt x="13275" y="6713"/>
                </a:lnTo>
                <a:lnTo>
                  <a:pt x="13389" y="6789"/>
                </a:lnTo>
                <a:lnTo>
                  <a:pt x="13322" y="6806"/>
                </a:lnTo>
                <a:lnTo>
                  <a:pt x="13210" y="6666"/>
                </a:lnTo>
                <a:lnTo>
                  <a:pt x="13116" y="6612"/>
                </a:lnTo>
                <a:lnTo>
                  <a:pt x="13101" y="6630"/>
                </a:lnTo>
                <a:lnTo>
                  <a:pt x="13203" y="6716"/>
                </a:lnTo>
                <a:lnTo>
                  <a:pt x="13220" y="6870"/>
                </a:lnTo>
                <a:lnTo>
                  <a:pt x="13379" y="6932"/>
                </a:lnTo>
                <a:lnTo>
                  <a:pt x="13473" y="7098"/>
                </a:lnTo>
                <a:lnTo>
                  <a:pt x="13555" y="7166"/>
                </a:lnTo>
                <a:lnTo>
                  <a:pt x="13615" y="7132"/>
                </a:lnTo>
                <a:lnTo>
                  <a:pt x="13679" y="7242"/>
                </a:lnTo>
                <a:lnTo>
                  <a:pt x="13779" y="7294"/>
                </a:lnTo>
                <a:lnTo>
                  <a:pt x="13798" y="7396"/>
                </a:lnTo>
                <a:lnTo>
                  <a:pt x="13848" y="7477"/>
                </a:lnTo>
                <a:lnTo>
                  <a:pt x="13823" y="7563"/>
                </a:lnTo>
                <a:lnTo>
                  <a:pt x="13846" y="7630"/>
                </a:lnTo>
                <a:lnTo>
                  <a:pt x="13768" y="7659"/>
                </a:lnTo>
                <a:lnTo>
                  <a:pt x="13694" y="7375"/>
                </a:lnTo>
                <a:lnTo>
                  <a:pt x="13632" y="7263"/>
                </a:lnTo>
                <a:lnTo>
                  <a:pt x="13503" y="7223"/>
                </a:lnTo>
                <a:lnTo>
                  <a:pt x="13341" y="7024"/>
                </a:lnTo>
                <a:lnTo>
                  <a:pt x="13239" y="6940"/>
                </a:lnTo>
                <a:lnTo>
                  <a:pt x="13172" y="6918"/>
                </a:lnTo>
                <a:lnTo>
                  <a:pt x="13108" y="6775"/>
                </a:lnTo>
                <a:lnTo>
                  <a:pt x="13029" y="6708"/>
                </a:lnTo>
                <a:lnTo>
                  <a:pt x="12892" y="6755"/>
                </a:lnTo>
                <a:lnTo>
                  <a:pt x="12885" y="6806"/>
                </a:lnTo>
                <a:lnTo>
                  <a:pt x="12966" y="6955"/>
                </a:lnTo>
                <a:lnTo>
                  <a:pt x="12987" y="7146"/>
                </a:lnTo>
                <a:lnTo>
                  <a:pt x="13024" y="7191"/>
                </a:lnTo>
                <a:lnTo>
                  <a:pt x="13138" y="7289"/>
                </a:lnTo>
                <a:lnTo>
                  <a:pt x="13177" y="7369"/>
                </a:lnTo>
                <a:lnTo>
                  <a:pt x="13247" y="7343"/>
                </a:lnTo>
                <a:lnTo>
                  <a:pt x="13274" y="7373"/>
                </a:lnTo>
                <a:lnTo>
                  <a:pt x="13386" y="7412"/>
                </a:lnTo>
                <a:lnTo>
                  <a:pt x="13413" y="7514"/>
                </a:lnTo>
                <a:lnTo>
                  <a:pt x="13095" y="7472"/>
                </a:lnTo>
                <a:lnTo>
                  <a:pt x="12989" y="7470"/>
                </a:lnTo>
                <a:lnTo>
                  <a:pt x="12802" y="7514"/>
                </a:lnTo>
                <a:lnTo>
                  <a:pt x="12805" y="7582"/>
                </a:lnTo>
                <a:lnTo>
                  <a:pt x="12919" y="7642"/>
                </a:lnTo>
                <a:lnTo>
                  <a:pt x="12919" y="7782"/>
                </a:lnTo>
                <a:lnTo>
                  <a:pt x="12797" y="7720"/>
                </a:lnTo>
                <a:lnTo>
                  <a:pt x="12746" y="7831"/>
                </a:lnTo>
                <a:lnTo>
                  <a:pt x="12638" y="7886"/>
                </a:lnTo>
                <a:lnTo>
                  <a:pt x="12621" y="7964"/>
                </a:lnTo>
                <a:lnTo>
                  <a:pt x="12536" y="7977"/>
                </a:lnTo>
                <a:lnTo>
                  <a:pt x="12549" y="7851"/>
                </a:lnTo>
                <a:lnTo>
                  <a:pt x="12499" y="7863"/>
                </a:lnTo>
                <a:lnTo>
                  <a:pt x="12345" y="8092"/>
                </a:lnTo>
                <a:lnTo>
                  <a:pt x="12238" y="8220"/>
                </a:lnTo>
                <a:lnTo>
                  <a:pt x="12261" y="8336"/>
                </a:lnTo>
                <a:lnTo>
                  <a:pt x="12167" y="8406"/>
                </a:lnTo>
                <a:lnTo>
                  <a:pt x="12094" y="8361"/>
                </a:lnTo>
                <a:lnTo>
                  <a:pt x="12062" y="8263"/>
                </a:lnTo>
                <a:lnTo>
                  <a:pt x="12140" y="8218"/>
                </a:lnTo>
                <a:lnTo>
                  <a:pt x="12070" y="8130"/>
                </a:lnTo>
                <a:lnTo>
                  <a:pt x="11869" y="8122"/>
                </a:lnTo>
                <a:lnTo>
                  <a:pt x="11950" y="8220"/>
                </a:lnTo>
                <a:lnTo>
                  <a:pt x="11946" y="8334"/>
                </a:lnTo>
                <a:lnTo>
                  <a:pt x="12035" y="8427"/>
                </a:lnTo>
                <a:lnTo>
                  <a:pt x="12028" y="8560"/>
                </a:lnTo>
                <a:lnTo>
                  <a:pt x="11943" y="8512"/>
                </a:lnTo>
                <a:lnTo>
                  <a:pt x="11874" y="8517"/>
                </a:lnTo>
                <a:lnTo>
                  <a:pt x="11742" y="8730"/>
                </a:lnTo>
                <a:lnTo>
                  <a:pt x="11822" y="8852"/>
                </a:lnTo>
                <a:lnTo>
                  <a:pt x="11765" y="8910"/>
                </a:lnTo>
                <a:lnTo>
                  <a:pt x="11556" y="8827"/>
                </a:lnTo>
                <a:lnTo>
                  <a:pt x="11514" y="8901"/>
                </a:lnTo>
                <a:lnTo>
                  <a:pt x="11576" y="8975"/>
                </a:lnTo>
                <a:lnTo>
                  <a:pt x="11581" y="9066"/>
                </a:lnTo>
                <a:lnTo>
                  <a:pt x="11511" y="9027"/>
                </a:lnTo>
                <a:lnTo>
                  <a:pt x="11399" y="8984"/>
                </a:lnTo>
                <a:lnTo>
                  <a:pt x="11355" y="8713"/>
                </a:lnTo>
                <a:lnTo>
                  <a:pt x="11218" y="8590"/>
                </a:lnTo>
                <a:lnTo>
                  <a:pt x="11268" y="8561"/>
                </a:lnTo>
                <a:lnTo>
                  <a:pt x="11620" y="8657"/>
                </a:lnTo>
                <a:lnTo>
                  <a:pt x="11732" y="8586"/>
                </a:lnTo>
                <a:lnTo>
                  <a:pt x="11791" y="8475"/>
                </a:lnTo>
                <a:lnTo>
                  <a:pt x="11759" y="8358"/>
                </a:lnTo>
                <a:lnTo>
                  <a:pt x="11685" y="8283"/>
                </a:lnTo>
                <a:lnTo>
                  <a:pt x="11392" y="8122"/>
                </a:lnTo>
                <a:lnTo>
                  <a:pt x="11206" y="8100"/>
                </a:lnTo>
                <a:lnTo>
                  <a:pt x="11089" y="7999"/>
                </a:lnTo>
                <a:lnTo>
                  <a:pt x="11027" y="8066"/>
                </a:lnTo>
                <a:lnTo>
                  <a:pt x="10950" y="7957"/>
                </a:lnTo>
                <a:lnTo>
                  <a:pt x="11027" y="7903"/>
                </a:lnTo>
                <a:lnTo>
                  <a:pt x="10830" y="7778"/>
                </a:lnTo>
                <a:lnTo>
                  <a:pt x="10721" y="7816"/>
                </a:lnTo>
                <a:lnTo>
                  <a:pt x="10609" y="7805"/>
                </a:lnTo>
                <a:lnTo>
                  <a:pt x="10507" y="7950"/>
                </a:lnTo>
                <a:lnTo>
                  <a:pt x="10403" y="7933"/>
                </a:lnTo>
                <a:lnTo>
                  <a:pt x="10256" y="7999"/>
                </a:lnTo>
                <a:lnTo>
                  <a:pt x="10040" y="8201"/>
                </a:lnTo>
                <a:lnTo>
                  <a:pt x="9899" y="8319"/>
                </a:lnTo>
                <a:lnTo>
                  <a:pt x="9651" y="8632"/>
                </a:lnTo>
                <a:lnTo>
                  <a:pt x="9449" y="8851"/>
                </a:lnTo>
                <a:lnTo>
                  <a:pt x="9241" y="8996"/>
                </a:lnTo>
                <a:lnTo>
                  <a:pt x="8983" y="9083"/>
                </a:lnTo>
                <a:lnTo>
                  <a:pt x="8870" y="9172"/>
                </a:lnTo>
                <a:lnTo>
                  <a:pt x="8756" y="9591"/>
                </a:lnTo>
                <a:lnTo>
                  <a:pt x="8726" y="9793"/>
                </a:lnTo>
                <a:lnTo>
                  <a:pt x="8824" y="9923"/>
                </a:lnTo>
                <a:lnTo>
                  <a:pt x="8960" y="9916"/>
                </a:lnTo>
                <a:lnTo>
                  <a:pt x="9198" y="9755"/>
                </a:lnTo>
                <a:lnTo>
                  <a:pt x="9233" y="9881"/>
                </a:lnTo>
                <a:lnTo>
                  <a:pt x="9244" y="10157"/>
                </a:lnTo>
                <a:lnTo>
                  <a:pt x="9281" y="10383"/>
                </a:lnTo>
                <a:lnTo>
                  <a:pt x="9278" y="10564"/>
                </a:lnTo>
                <a:lnTo>
                  <a:pt x="9400" y="10579"/>
                </a:lnTo>
                <a:lnTo>
                  <a:pt x="9484" y="10443"/>
                </a:lnTo>
                <a:lnTo>
                  <a:pt x="9606" y="10482"/>
                </a:lnTo>
                <a:lnTo>
                  <a:pt x="9690" y="10317"/>
                </a:lnTo>
                <a:lnTo>
                  <a:pt x="9775" y="10012"/>
                </a:lnTo>
                <a:lnTo>
                  <a:pt x="9881" y="9982"/>
                </a:lnTo>
                <a:lnTo>
                  <a:pt x="9994" y="9783"/>
                </a:lnTo>
                <a:lnTo>
                  <a:pt x="9921" y="9669"/>
                </a:lnTo>
                <a:lnTo>
                  <a:pt x="9876" y="9531"/>
                </a:lnTo>
                <a:lnTo>
                  <a:pt x="9978" y="9278"/>
                </a:lnTo>
                <a:lnTo>
                  <a:pt x="10160" y="9139"/>
                </a:lnTo>
                <a:lnTo>
                  <a:pt x="10304" y="9002"/>
                </a:lnTo>
                <a:lnTo>
                  <a:pt x="10302" y="8888"/>
                </a:lnTo>
                <a:lnTo>
                  <a:pt x="10388" y="8765"/>
                </a:lnTo>
                <a:lnTo>
                  <a:pt x="10523" y="8721"/>
                </a:lnTo>
                <a:lnTo>
                  <a:pt x="10627" y="8812"/>
                </a:lnTo>
                <a:lnTo>
                  <a:pt x="10632" y="8889"/>
                </a:lnTo>
                <a:lnTo>
                  <a:pt x="10579" y="8926"/>
                </a:lnTo>
                <a:lnTo>
                  <a:pt x="10383" y="9118"/>
                </a:lnTo>
                <a:lnTo>
                  <a:pt x="10297" y="9229"/>
                </a:lnTo>
                <a:lnTo>
                  <a:pt x="10247" y="9336"/>
                </a:lnTo>
                <a:lnTo>
                  <a:pt x="10276" y="9506"/>
                </a:lnTo>
                <a:lnTo>
                  <a:pt x="10240" y="9687"/>
                </a:lnTo>
                <a:lnTo>
                  <a:pt x="10324" y="9756"/>
                </a:lnTo>
                <a:lnTo>
                  <a:pt x="10371" y="9861"/>
                </a:lnTo>
                <a:lnTo>
                  <a:pt x="10525" y="9829"/>
                </a:lnTo>
                <a:lnTo>
                  <a:pt x="10691" y="9765"/>
                </a:lnTo>
                <a:lnTo>
                  <a:pt x="10858" y="9748"/>
                </a:lnTo>
                <a:lnTo>
                  <a:pt x="10957" y="9835"/>
                </a:lnTo>
                <a:lnTo>
                  <a:pt x="10851" y="9942"/>
                </a:lnTo>
                <a:lnTo>
                  <a:pt x="10754" y="9948"/>
                </a:lnTo>
                <a:lnTo>
                  <a:pt x="10651" y="9916"/>
                </a:lnTo>
                <a:lnTo>
                  <a:pt x="10532" y="9940"/>
                </a:lnTo>
                <a:lnTo>
                  <a:pt x="10408" y="9987"/>
                </a:lnTo>
                <a:lnTo>
                  <a:pt x="10411" y="10095"/>
                </a:lnTo>
                <a:lnTo>
                  <a:pt x="10470" y="10164"/>
                </a:lnTo>
                <a:lnTo>
                  <a:pt x="10507" y="10142"/>
                </a:lnTo>
                <a:lnTo>
                  <a:pt x="10492" y="10251"/>
                </a:lnTo>
                <a:lnTo>
                  <a:pt x="10465" y="10396"/>
                </a:lnTo>
                <a:lnTo>
                  <a:pt x="10384" y="10394"/>
                </a:lnTo>
                <a:lnTo>
                  <a:pt x="10312" y="10250"/>
                </a:lnTo>
                <a:lnTo>
                  <a:pt x="10214" y="10307"/>
                </a:lnTo>
                <a:lnTo>
                  <a:pt x="10153" y="10421"/>
                </a:lnTo>
                <a:lnTo>
                  <a:pt x="10138" y="10561"/>
                </a:lnTo>
                <a:lnTo>
                  <a:pt x="10147" y="10721"/>
                </a:lnTo>
                <a:lnTo>
                  <a:pt x="9994" y="10768"/>
                </a:lnTo>
                <a:lnTo>
                  <a:pt x="9963" y="10847"/>
                </a:lnTo>
                <a:lnTo>
                  <a:pt x="9859" y="10834"/>
                </a:lnTo>
                <a:lnTo>
                  <a:pt x="9855" y="10787"/>
                </a:lnTo>
                <a:lnTo>
                  <a:pt x="9753" y="10741"/>
                </a:lnTo>
                <a:lnTo>
                  <a:pt x="9609" y="10785"/>
                </a:lnTo>
                <a:lnTo>
                  <a:pt x="9429" y="10842"/>
                </a:lnTo>
                <a:lnTo>
                  <a:pt x="9345" y="10884"/>
                </a:lnTo>
                <a:lnTo>
                  <a:pt x="9306" y="10815"/>
                </a:lnTo>
                <a:lnTo>
                  <a:pt x="9201" y="10718"/>
                </a:lnTo>
                <a:lnTo>
                  <a:pt x="9131" y="10755"/>
                </a:lnTo>
                <a:lnTo>
                  <a:pt x="9015" y="10765"/>
                </a:lnTo>
                <a:lnTo>
                  <a:pt x="9032" y="10701"/>
                </a:lnTo>
                <a:lnTo>
                  <a:pt x="8936" y="10632"/>
                </a:lnTo>
                <a:lnTo>
                  <a:pt x="8952" y="10561"/>
                </a:lnTo>
                <a:lnTo>
                  <a:pt x="8947" y="10465"/>
                </a:lnTo>
                <a:lnTo>
                  <a:pt x="9050" y="10352"/>
                </a:lnTo>
                <a:lnTo>
                  <a:pt x="9075" y="10379"/>
                </a:lnTo>
                <a:lnTo>
                  <a:pt x="9117" y="10317"/>
                </a:lnTo>
                <a:lnTo>
                  <a:pt x="9070" y="10276"/>
                </a:lnTo>
                <a:lnTo>
                  <a:pt x="9070" y="10223"/>
                </a:lnTo>
                <a:lnTo>
                  <a:pt x="9114" y="10170"/>
                </a:lnTo>
                <a:lnTo>
                  <a:pt x="9141" y="10076"/>
                </a:lnTo>
                <a:lnTo>
                  <a:pt x="9050" y="10108"/>
                </a:lnTo>
                <a:lnTo>
                  <a:pt x="9003" y="10150"/>
                </a:lnTo>
                <a:lnTo>
                  <a:pt x="8915" y="10138"/>
                </a:lnTo>
                <a:lnTo>
                  <a:pt x="8873" y="10186"/>
                </a:lnTo>
                <a:lnTo>
                  <a:pt x="8843" y="10229"/>
                </a:lnTo>
                <a:lnTo>
                  <a:pt x="8794" y="10416"/>
                </a:lnTo>
                <a:lnTo>
                  <a:pt x="8808" y="10527"/>
                </a:lnTo>
                <a:lnTo>
                  <a:pt x="8786" y="10632"/>
                </a:lnTo>
                <a:lnTo>
                  <a:pt x="8791" y="10706"/>
                </a:lnTo>
                <a:lnTo>
                  <a:pt x="8697" y="10776"/>
                </a:lnTo>
                <a:lnTo>
                  <a:pt x="8687" y="10731"/>
                </a:lnTo>
                <a:lnTo>
                  <a:pt x="8598" y="10714"/>
                </a:lnTo>
                <a:lnTo>
                  <a:pt x="8567" y="10746"/>
                </a:lnTo>
                <a:lnTo>
                  <a:pt x="8481" y="10714"/>
                </a:lnTo>
                <a:lnTo>
                  <a:pt x="8315" y="10743"/>
                </a:lnTo>
                <a:lnTo>
                  <a:pt x="8140" y="10973"/>
                </a:lnTo>
                <a:lnTo>
                  <a:pt x="8069" y="11002"/>
                </a:lnTo>
                <a:lnTo>
                  <a:pt x="7971" y="11005"/>
                </a:lnTo>
                <a:lnTo>
                  <a:pt x="7865" y="11005"/>
                </a:lnTo>
                <a:lnTo>
                  <a:pt x="7783" y="11137"/>
                </a:lnTo>
                <a:lnTo>
                  <a:pt x="7482" y="11169"/>
                </a:lnTo>
                <a:lnTo>
                  <a:pt x="7410" y="11049"/>
                </a:lnTo>
                <a:lnTo>
                  <a:pt x="7366" y="11260"/>
                </a:lnTo>
                <a:lnTo>
                  <a:pt x="7204" y="11132"/>
                </a:lnTo>
                <a:lnTo>
                  <a:pt x="7052" y="11101"/>
                </a:lnTo>
                <a:lnTo>
                  <a:pt x="7008" y="11229"/>
                </a:lnTo>
                <a:lnTo>
                  <a:pt x="7147" y="11376"/>
                </a:lnTo>
                <a:lnTo>
                  <a:pt x="7194" y="11500"/>
                </a:lnTo>
                <a:lnTo>
                  <a:pt x="7242" y="11733"/>
                </a:lnTo>
                <a:lnTo>
                  <a:pt x="7095" y="12066"/>
                </a:lnTo>
                <a:lnTo>
                  <a:pt x="6996" y="12140"/>
                </a:lnTo>
                <a:lnTo>
                  <a:pt x="6809" y="12046"/>
                </a:lnTo>
                <a:lnTo>
                  <a:pt x="6708" y="12007"/>
                </a:lnTo>
                <a:lnTo>
                  <a:pt x="6598" y="11914"/>
                </a:lnTo>
                <a:lnTo>
                  <a:pt x="6444" y="11834"/>
                </a:lnTo>
                <a:lnTo>
                  <a:pt x="6320" y="11727"/>
                </a:lnTo>
                <a:lnTo>
                  <a:pt x="6111" y="11753"/>
                </a:lnTo>
                <a:lnTo>
                  <a:pt x="6124" y="11850"/>
                </a:lnTo>
                <a:lnTo>
                  <a:pt x="6066" y="11963"/>
                </a:lnTo>
                <a:lnTo>
                  <a:pt x="6046" y="12022"/>
                </a:lnTo>
                <a:lnTo>
                  <a:pt x="6042" y="12094"/>
                </a:lnTo>
                <a:lnTo>
                  <a:pt x="6015" y="12163"/>
                </a:lnTo>
                <a:lnTo>
                  <a:pt x="5948" y="12248"/>
                </a:lnTo>
                <a:lnTo>
                  <a:pt x="5912" y="12308"/>
                </a:lnTo>
                <a:lnTo>
                  <a:pt x="5840" y="12339"/>
                </a:lnTo>
                <a:lnTo>
                  <a:pt x="5784" y="12438"/>
                </a:lnTo>
                <a:lnTo>
                  <a:pt x="5786" y="12517"/>
                </a:lnTo>
                <a:lnTo>
                  <a:pt x="5833" y="12562"/>
                </a:lnTo>
                <a:lnTo>
                  <a:pt x="5804" y="12668"/>
                </a:lnTo>
                <a:lnTo>
                  <a:pt x="5734" y="12785"/>
                </a:lnTo>
                <a:lnTo>
                  <a:pt x="5803" y="12803"/>
                </a:lnTo>
                <a:lnTo>
                  <a:pt x="5860" y="12864"/>
                </a:lnTo>
                <a:lnTo>
                  <a:pt x="5925" y="12849"/>
                </a:lnTo>
                <a:lnTo>
                  <a:pt x="6030" y="12939"/>
                </a:lnTo>
                <a:lnTo>
                  <a:pt x="6030" y="13052"/>
                </a:lnTo>
                <a:lnTo>
                  <a:pt x="6057" y="13131"/>
                </a:lnTo>
                <a:lnTo>
                  <a:pt x="6116" y="13178"/>
                </a:lnTo>
                <a:lnTo>
                  <a:pt x="6186" y="13141"/>
                </a:lnTo>
                <a:lnTo>
                  <a:pt x="6287" y="13125"/>
                </a:lnTo>
                <a:lnTo>
                  <a:pt x="6409" y="13189"/>
                </a:lnTo>
                <a:lnTo>
                  <a:pt x="6574" y="13263"/>
                </a:lnTo>
                <a:lnTo>
                  <a:pt x="6708" y="13177"/>
                </a:lnTo>
                <a:lnTo>
                  <a:pt x="6817" y="13187"/>
                </a:lnTo>
                <a:lnTo>
                  <a:pt x="6881" y="13089"/>
                </a:lnTo>
                <a:lnTo>
                  <a:pt x="6980" y="13046"/>
                </a:lnTo>
                <a:lnTo>
                  <a:pt x="6959" y="12928"/>
                </a:lnTo>
                <a:lnTo>
                  <a:pt x="7053" y="12810"/>
                </a:lnTo>
                <a:lnTo>
                  <a:pt x="7160" y="12748"/>
                </a:lnTo>
                <a:lnTo>
                  <a:pt x="7191" y="12695"/>
                </a:lnTo>
                <a:lnTo>
                  <a:pt x="7365" y="12722"/>
                </a:lnTo>
                <a:lnTo>
                  <a:pt x="7519" y="12653"/>
                </a:lnTo>
                <a:lnTo>
                  <a:pt x="7542" y="12549"/>
                </a:lnTo>
                <a:lnTo>
                  <a:pt x="7587" y="12450"/>
                </a:lnTo>
                <a:lnTo>
                  <a:pt x="7786" y="12458"/>
                </a:lnTo>
                <a:lnTo>
                  <a:pt x="8024" y="12586"/>
                </a:lnTo>
                <a:lnTo>
                  <a:pt x="8163" y="12520"/>
                </a:lnTo>
                <a:lnTo>
                  <a:pt x="8220" y="12522"/>
                </a:lnTo>
                <a:lnTo>
                  <a:pt x="8314" y="12461"/>
                </a:lnTo>
                <a:lnTo>
                  <a:pt x="8377" y="12453"/>
                </a:lnTo>
                <a:lnTo>
                  <a:pt x="8468" y="12539"/>
                </a:lnTo>
                <a:lnTo>
                  <a:pt x="8528" y="12576"/>
                </a:lnTo>
                <a:lnTo>
                  <a:pt x="8531" y="12763"/>
                </a:lnTo>
                <a:lnTo>
                  <a:pt x="8602" y="12887"/>
                </a:lnTo>
                <a:lnTo>
                  <a:pt x="8702" y="13032"/>
                </a:lnTo>
                <a:lnTo>
                  <a:pt x="8794" y="13135"/>
                </a:lnTo>
                <a:lnTo>
                  <a:pt x="8893" y="13167"/>
                </a:lnTo>
                <a:lnTo>
                  <a:pt x="8941" y="13251"/>
                </a:lnTo>
                <a:lnTo>
                  <a:pt x="9027" y="13300"/>
                </a:lnTo>
                <a:lnTo>
                  <a:pt x="9057" y="13384"/>
                </a:lnTo>
                <a:lnTo>
                  <a:pt x="9112" y="13416"/>
                </a:lnTo>
                <a:lnTo>
                  <a:pt x="9142" y="13513"/>
                </a:lnTo>
                <a:lnTo>
                  <a:pt x="9184" y="13626"/>
                </a:lnTo>
                <a:lnTo>
                  <a:pt x="9149" y="13660"/>
                </a:lnTo>
                <a:lnTo>
                  <a:pt x="9107" y="13749"/>
                </a:lnTo>
                <a:lnTo>
                  <a:pt x="9101" y="13805"/>
                </a:lnTo>
                <a:lnTo>
                  <a:pt x="9162" y="13800"/>
                </a:lnTo>
                <a:lnTo>
                  <a:pt x="9258" y="13660"/>
                </a:lnTo>
                <a:lnTo>
                  <a:pt x="9318" y="13658"/>
                </a:lnTo>
                <a:lnTo>
                  <a:pt x="9347" y="13567"/>
                </a:lnTo>
                <a:lnTo>
                  <a:pt x="9251" y="13485"/>
                </a:lnTo>
                <a:lnTo>
                  <a:pt x="9325" y="13379"/>
                </a:lnTo>
                <a:lnTo>
                  <a:pt x="9444" y="13424"/>
                </a:lnTo>
                <a:lnTo>
                  <a:pt x="9512" y="13519"/>
                </a:lnTo>
                <a:lnTo>
                  <a:pt x="9546" y="13458"/>
                </a:lnTo>
                <a:lnTo>
                  <a:pt x="9534" y="13423"/>
                </a:lnTo>
                <a:lnTo>
                  <a:pt x="9424" y="13313"/>
                </a:lnTo>
                <a:lnTo>
                  <a:pt x="9328" y="13244"/>
                </a:lnTo>
                <a:lnTo>
                  <a:pt x="9213" y="13160"/>
                </a:lnTo>
                <a:lnTo>
                  <a:pt x="9256" y="13130"/>
                </a:lnTo>
                <a:lnTo>
                  <a:pt x="9228" y="13084"/>
                </a:lnTo>
                <a:lnTo>
                  <a:pt x="9121" y="13067"/>
                </a:lnTo>
                <a:lnTo>
                  <a:pt x="8993" y="12896"/>
                </a:lnTo>
                <a:lnTo>
                  <a:pt x="8950" y="12732"/>
                </a:lnTo>
                <a:lnTo>
                  <a:pt x="8843" y="12616"/>
                </a:lnTo>
                <a:lnTo>
                  <a:pt x="8818" y="12515"/>
                </a:lnTo>
                <a:lnTo>
                  <a:pt x="8843" y="12466"/>
                </a:lnTo>
                <a:lnTo>
                  <a:pt x="8853" y="12376"/>
                </a:lnTo>
                <a:lnTo>
                  <a:pt x="8967" y="12333"/>
                </a:lnTo>
                <a:lnTo>
                  <a:pt x="9064" y="12379"/>
                </a:lnTo>
                <a:lnTo>
                  <a:pt x="9032" y="12391"/>
                </a:lnTo>
                <a:lnTo>
                  <a:pt x="9027" y="12392"/>
                </a:lnTo>
                <a:lnTo>
                  <a:pt x="9013" y="12455"/>
                </a:lnTo>
                <a:lnTo>
                  <a:pt x="9042" y="12524"/>
                </a:lnTo>
                <a:lnTo>
                  <a:pt x="9094" y="12451"/>
                </a:lnTo>
                <a:lnTo>
                  <a:pt x="9172" y="12495"/>
                </a:lnTo>
                <a:lnTo>
                  <a:pt x="9166" y="12557"/>
                </a:lnTo>
                <a:lnTo>
                  <a:pt x="9214" y="12645"/>
                </a:lnTo>
                <a:lnTo>
                  <a:pt x="9186" y="12653"/>
                </a:lnTo>
                <a:lnTo>
                  <a:pt x="9278" y="12806"/>
                </a:lnTo>
                <a:lnTo>
                  <a:pt x="9393" y="12879"/>
                </a:lnTo>
                <a:lnTo>
                  <a:pt x="9464" y="12955"/>
                </a:lnTo>
                <a:lnTo>
                  <a:pt x="9584" y="13039"/>
                </a:lnTo>
                <a:lnTo>
                  <a:pt x="9640" y="13083"/>
                </a:lnTo>
                <a:lnTo>
                  <a:pt x="9671" y="13147"/>
                </a:lnTo>
                <a:lnTo>
                  <a:pt x="9700" y="13163"/>
                </a:lnTo>
                <a:lnTo>
                  <a:pt x="9720" y="13195"/>
                </a:lnTo>
                <a:lnTo>
                  <a:pt x="9696" y="13249"/>
                </a:lnTo>
                <a:lnTo>
                  <a:pt x="9673" y="13370"/>
                </a:lnTo>
                <a:lnTo>
                  <a:pt x="9678" y="13458"/>
                </a:lnTo>
                <a:lnTo>
                  <a:pt x="9752" y="13527"/>
                </a:lnTo>
                <a:lnTo>
                  <a:pt x="9752" y="13567"/>
                </a:lnTo>
                <a:lnTo>
                  <a:pt x="9775" y="13582"/>
                </a:lnTo>
                <a:lnTo>
                  <a:pt x="9780" y="13635"/>
                </a:lnTo>
                <a:lnTo>
                  <a:pt x="9847" y="13744"/>
                </a:lnTo>
                <a:lnTo>
                  <a:pt x="9897" y="13832"/>
                </a:lnTo>
                <a:lnTo>
                  <a:pt x="9916" y="13951"/>
                </a:lnTo>
                <a:lnTo>
                  <a:pt x="9963" y="14099"/>
                </a:lnTo>
                <a:lnTo>
                  <a:pt x="10081" y="14183"/>
                </a:lnTo>
                <a:lnTo>
                  <a:pt x="10180" y="14188"/>
                </a:lnTo>
                <a:lnTo>
                  <a:pt x="10132" y="14029"/>
                </a:lnTo>
                <a:lnTo>
                  <a:pt x="10225" y="14015"/>
                </a:lnTo>
                <a:lnTo>
                  <a:pt x="10185" y="13921"/>
                </a:lnTo>
                <a:lnTo>
                  <a:pt x="10321" y="13975"/>
                </a:lnTo>
                <a:lnTo>
                  <a:pt x="10323" y="13874"/>
                </a:lnTo>
                <a:lnTo>
                  <a:pt x="10251" y="13818"/>
                </a:lnTo>
                <a:lnTo>
                  <a:pt x="10174" y="13732"/>
                </a:lnTo>
                <a:lnTo>
                  <a:pt x="10230" y="13695"/>
                </a:lnTo>
                <a:lnTo>
                  <a:pt x="10162" y="13606"/>
                </a:lnTo>
                <a:lnTo>
                  <a:pt x="10135" y="13497"/>
                </a:lnTo>
                <a:lnTo>
                  <a:pt x="10163" y="13458"/>
                </a:lnTo>
                <a:lnTo>
                  <a:pt x="10235" y="13556"/>
                </a:lnTo>
                <a:lnTo>
                  <a:pt x="10314" y="13561"/>
                </a:lnTo>
                <a:lnTo>
                  <a:pt x="10388" y="13534"/>
                </a:lnTo>
                <a:lnTo>
                  <a:pt x="10292" y="13428"/>
                </a:lnTo>
                <a:lnTo>
                  <a:pt x="10466" y="13387"/>
                </a:lnTo>
                <a:lnTo>
                  <a:pt x="10538" y="13406"/>
                </a:lnTo>
                <a:lnTo>
                  <a:pt x="10626" y="13412"/>
                </a:lnTo>
                <a:lnTo>
                  <a:pt x="10622" y="13450"/>
                </a:lnTo>
                <a:lnTo>
                  <a:pt x="10667" y="13535"/>
                </a:lnTo>
                <a:lnTo>
                  <a:pt x="10786" y="13438"/>
                </a:lnTo>
                <a:lnTo>
                  <a:pt x="10846" y="13380"/>
                </a:lnTo>
                <a:lnTo>
                  <a:pt x="11014" y="13369"/>
                </a:lnTo>
                <a:lnTo>
                  <a:pt x="11037" y="13323"/>
                </a:lnTo>
                <a:lnTo>
                  <a:pt x="10915" y="13268"/>
                </a:lnTo>
                <a:lnTo>
                  <a:pt x="10897" y="13197"/>
                </a:lnTo>
                <a:lnTo>
                  <a:pt x="10851" y="13093"/>
                </a:lnTo>
                <a:lnTo>
                  <a:pt x="10900" y="12961"/>
                </a:lnTo>
                <a:lnTo>
                  <a:pt x="10969" y="12884"/>
                </a:lnTo>
                <a:lnTo>
                  <a:pt x="11002" y="12662"/>
                </a:lnTo>
                <a:lnTo>
                  <a:pt x="11042" y="12677"/>
                </a:lnTo>
                <a:lnTo>
                  <a:pt x="11106" y="12635"/>
                </a:lnTo>
                <a:lnTo>
                  <a:pt x="11101" y="12588"/>
                </a:lnTo>
                <a:lnTo>
                  <a:pt x="11196" y="12446"/>
                </a:lnTo>
                <a:lnTo>
                  <a:pt x="11240" y="12342"/>
                </a:lnTo>
                <a:lnTo>
                  <a:pt x="11357" y="12313"/>
                </a:lnTo>
                <a:lnTo>
                  <a:pt x="11370" y="12381"/>
                </a:lnTo>
                <a:lnTo>
                  <a:pt x="11575" y="12411"/>
                </a:lnTo>
                <a:lnTo>
                  <a:pt x="11615" y="12451"/>
                </a:lnTo>
                <a:lnTo>
                  <a:pt x="11496" y="12522"/>
                </a:lnTo>
                <a:lnTo>
                  <a:pt x="11474" y="12561"/>
                </a:lnTo>
                <a:lnTo>
                  <a:pt x="11622" y="12601"/>
                </a:lnTo>
                <a:lnTo>
                  <a:pt x="11600" y="12690"/>
                </a:lnTo>
                <a:lnTo>
                  <a:pt x="11677" y="12721"/>
                </a:lnTo>
                <a:lnTo>
                  <a:pt x="11846" y="12594"/>
                </a:lnTo>
                <a:lnTo>
                  <a:pt x="11985" y="12546"/>
                </a:lnTo>
                <a:lnTo>
                  <a:pt x="12003" y="12477"/>
                </a:lnTo>
                <a:lnTo>
                  <a:pt x="11873" y="12505"/>
                </a:lnTo>
                <a:lnTo>
                  <a:pt x="11804" y="12468"/>
                </a:lnTo>
                <a:lnTo>
                  <a:pt x="11786" y="12354"/>
                </a:lnTo>
                <a:lnTo>
                  <a:pt x="11888" y="12273"/>
                </a:lnTo>
                <a:lnTo>
                  <a:pt x="12005" y="12246"/>
                </a:lnTo>
                <a:lnTo>
                  <a:pt x="12080" y="12175"/>
                </a:lnTo>
                <a:lnTo>
                  <a:pt x="12179" y="12145"/>
                </a:lnTo>
                <a:lnTo>
                  <a:pt x="12286" y="12096"/>
                </a:lnTo>
                <a:lnTo>
                  <a:pt x="12296" y="12135"/>
                </a:lnTo>
                <a:lnTo>
                  <a:pt x="12122" y="12241"/>
                </a:lnTo>
                <a:lnTo>
                  <a:pt x="12202" y="12301"/>
                </a:lnTo>
                <a:lnTo>
                  <a:pt x="12117" y="12472"/>
                </a:lnTo>
                <a:lnTo>
                  <a:pt x="12027" y="12515"/>
                </a:lnTo>
                <a:lnTo>
                  <a:pt x="12154" y="12606"/>
                </a:lnTo>
                <a:lnTo>
                  <a:pt x="12311" y="12650"/>
                </a:lnTo>
                <a:lnTo>
                  <a:pt x="12504" y="12773"/>
                </a:lnTo>
                <a:lnTo>
                  <a:pt x="12561" y="12820"/>
                </a:lnTo>
                <a:lnTo>
                  <a:pt x="12638" y="12825"/>
                </a:lnTo>
                <a:lnTo>
                  <a:pt x="12726" y="12875"/>
                </a:lnTo>
                <a:lnTo>
                  <a:pt x="12782" y="12992"/>
                </a:lnTo>
                <a:lnTo>
                  <a:pt x="12775" y="13072"/>
                </a:lnTo>
                <a:lnTo>
                  <a:pt x="12629" y="13199"/>
                </a:lnTo>
                <a:lnTo>
                  <a:pt x="12509" y="13205"/>
                </a:lnTo>
                <a:lnTo>
                  <a:pt x="12351" y="13261"/>
                </a:lnTo>
                <a:lnTo>
                  <a:pt x="12144" y="13222"/>
                </a:lnTo>
                <a:lnTo>
                  <a:pt x="11889" y="13126"/>
                </a:lnTo>
                <a:lnTo>
                  <a:pt x="11662" y="13153"/>
                </a:lnTo>
                <a:lnTo>
                  <a:pt x="11504" y="13219"/>
                </a:lnTo>
                <a:lnTo>
                  <a:pt x="11342" y="13349"/>
                </a:lnTo>
                <a:lnTo>
                  <a:pt x="11074" y="13337"/>
                </a:lnTo>
                <a:lnTo>
                  <a:pt x="11017" y="13476"/>
                </a:lnTo>
                <a:lnTo>
                  <a:pt x="10798" y="13487"/>
                </a:lnTo>
                <a:lnTo>
                  <a:pt x="10639" y="13660"/>
                </a:lnTo>
                <a:lnTo>
                  <a:pt x="10731" y="13746"/>
                </a:lnTo>
                <a:lnTo>
                  <a:pt x="10659" y="13885"/>
                </a:lnTo>
                <a:lnTo>
                  <a:pt x="10766" y="13985"/>
                </a:lnTo>
                <a:lnTo>
                  <a:pt x="10855" y="14162"/>
                </a:lnTo>
                <a:lnTo>
                  <a:pt x="11019" y="14156"/>
                </a:lnTo>
                <a:lnTo>
                  <a:pt x="11166" y="14246"/>
                </a:lnTo>
                <a:lnTo>
                  <a:pt x="11270" y="14220"/>
                </a:lnTo>
                <a:lnTo>
                  <a:pt x="11302" y="14145"/>
                </a:lnTo>
                <a:lnTo>
                  <a:pt x="11462" y="14141"/>
                </a:lnTo>
                <a:lnTo>
                  <a:pt x="11590" y="14227"/>
                </a:lnTo>
                <a:lnTo>
                  <a:pt x="11816" y="14187"/>
                </a:lnTo>
                <a:lnTo>
                  <a:pt x="11909" y="14074"/>
                </a:lnTo>
                <a:lnTo>
                  <a:pt x="12038" y="14099"/>
                </a:lnTo>
                <a:lnTo>
                  <a:pt x="12127" y="14074"/>
                </a:lnTo>
                <a:lnTo>
                  <a:pt x="12077" y="14146"/>
                </a:lnTo>
                <a:lnTo>
                  <a:pt x="12140" y="14219"/>
                </a:lnTo>
                <a:lnTo>
                  <a:pt x="12110" y="14296"/>
                </a:lnTo>
                <a:lnTo>
                  <a:pt x="12137" y="14429"/>
                </a:lnTo>
                <a:lnTo>
                  <a:pt x="12135" y="14434"/>
                </a:lnTo>
                <a:lnTo>
                  <a:pt x="12070" y="14567"/>
                </a:lnTo>
                <a:lnTo>
                  <a:pt x="12027" y="14715"/>
                </a:lnTo>
                <a:lnTo>
                  <a:pt x="12023" y="14717"/>
                </a:lnTo>
                <a:lnTo>
                  <a:pt x="12005" y="14762"/>
                </a:lnTo>
                <a:lnTo>
                  <a:pt x="11983" y="14897"/>
                </a:lnTo>
                <a:lnTo>
                  <a:pt x="11948" y="14981"/>
                </a:lnTo>
                <a:lnTo>
                  <a:pt x="11960" y="14990"/>
                </a:lnTo>
                <a:lnTo>
                  <a:pt x="11916" y="15050"/>
                </a:lnTo>
                <a:lnTo>
                  <a:pt x="11842" y="15102"/>
                </a:lnTo>
                <a:lnTo>
                  <a:pt x="11717" y="15104"/>
                </a:lnTo>
                <a:lnTo>
                  <a:pt x="11586" y="15074"/>
                </a:lnTo>
                <a:lnTo>
                  <a:pt x="11553" y="15131"/>
                </a:lnTo>
                <a:lnTo>
                  <a:pt x="11506" y="15050"/>
                </a:lnTo>
                <a:lnTo>
                  <a:pt x="11392" y="15035"/>
                </a:lnTo>
                <a:lnTo>
                  <a:pt x="11252" y="15057"/>
                </a:lnTo>
                <a:lnTo>
                  <a:pt x="11188" y="15109"/>
                </a:lnTo>
                <a:lnTo>
                  <a:pt x="11094" y="15153"/>
                </a:lnTo>
                <a:lnTo>
                  <a:pt x="11118" y="15111"/>
                </a:lnTo>
                <a:lnTo>
                  <a:pt x="11121" y="15101"/>
                </a:lnTo>
                <a:lnTo>
                  <a:pt x="11153" y="15059"/>
                </a:lnTo>
                <a:lnTo>
                  <a:pt x="11143" y="14991"/>
                </a:lnTo>
                <a:lnTo>
                  <a:pt x="11069" y="15008"/>
                </a:lnTo>
                <a:lnTo>
                  <a:pt x="11024" y="15059"/>
                </a:lnTo>
                <a:lnTo>
                  <a:pt x="10989" y="15116"/>
                </a:lnTo>
                <a:lnTo>
                  <a:pt x="10982" y="15141"/>
                </a:lnTo>
                <a:lnTo>
                  <a:pt x="10831" y="15094"/>
                </a:lnTo>
                <a:lnTo>
                  <a:pt x="10679" y="15049"/>
                </a:lnTo>
                <a:lnTo>
                  <a:pt x="10466" y="15047"/>
                </a:lnTo>
                <a:lnTo>
                  <a:pt x="10430" y="14990"/>
                </a:lnTo>
                <a:lnTo>
                  <a:pt x="10272" y="14964"/>
                </a:lnTo>
                <a:lnTo>
                  <a:pt x="10222" y="14932"/>
                </a:lnTo>
                <a:lnTo>
                  <a:pt x="10163" y="14929"/>
                </a:lnTo>
                <a:lnTo>
                  <a:pt x="10113" y="14848"/>
                </a:lnTo>
                <a:lnTo>
                  <a:pt x="9902" y="14798"/>
                </a:lnTo>
                <a:lnTo>
                  <a:pt x="9794" y="14813"/>
                </a:lnTo>
                <a:lnTo>
                  <a:pt x="9676" y="14884"/>
                </a:lnTo>
                <a:lnTo>
                  <a:pt x="9621" y="14961"/>
                </a:lnTo>
                <a:lnTo>
                  <a:pt x="9648" y="15096"/>
                </a:lnTo>
                <a:lnTo>
                  <a:pt x="9566" y="15166"/>
                </a:lnTo>
                <a:lnTo>
                  <a:pt x="9486" y="15202"/>
                </a:lnTo>
                <a:lnTo>
                  <a:pt x="9323" y="15096"/>
                </a:lnTo>
                <a:lnTo>
                  <a:pt x="9107" y="14995"/>
                </a:lnTo>
                <a:lnTo>
                  <a:pt x="8970" y="14939"/>
                </a:lnTo>
                <a:lnTo>
                  <a:pt x="8915" y="14776"/>
                </a:lnTo>
                <a:lnTo>
                  <a:pt x="8719" y="14661"/>
                </a:lnTo>
                <a:lnTo>
                  <a:pt x="8595" y="14608"/>
                </a:lnTo>
                <a:lnTo>
                  <a:pt x="8530" y="14609"/>
                </a:lnTo>
                <a:lnTo>
                  <a:pt x="8361" y="14512"/>
                </a:lnTo>
                <a:lnTo>
                  <a:pt x="8307" y="14471"/>
                </a:lnTo>
                <a:lnTo>
                  <a:pt x="8284" y="14382"/>
                </a:lnTo>
                <a:lnTo>
                  <a:pt x="8207" y="14360"/>
                </a:lnTo>
                <a:lnTo>
                  <a:pt x="8195" y="14259"/>
                </a:lnTo>
                <a:lnTo>
                  <a:pt x="8307" y="14197"/>
                </a:lnTo>
                <a:lnTo>
                  <a:pt x="8352" y="14052"/>
                </a:lnTo>
                <a:lnTo>
                  <a:pt x="8309" y="13997"/>
                </a:lnTo>
                <a:lnTo>
                  <a:pt x="8325" y="13917"/>
                </a:lnTo>
                <a:lnTo>
                  <a:pt x="8413" y="13848"/>
                </a:lnTo>
                <a:lnTo>
                  <a:pt x="8407" y="13813"/>
                </a:lnTo>
                <a:lnTo>
                  <a:pt x="8274" y="13848"/>
                </a:lnTo>
                <a:lnTo>
                  <a:pt x="8295" y="13761"/>
                </a:lnTo>
                <a:lnTo>
                  <a:pt x="8200" y="13715"/>
                </a:lnTo>
                <a:lnTo>
                  <a:pt x="8031" y="13744"/>
                </a:lnTo>
                <a:lnTo>
                  <a:pt x="7932" y="13727"/>
                </a:lnTo>
                <a:lnTo>
                  <a:pt x="7884" y="13670"/>
                </a:lnTo>
                <a:lnTo>
                  <a:pt x="7733" y="13626"/>
                </a:lnTo>
                <a:lnTo>
                  <a:pt x="7587" y="13651"/>
                </a:lnTo>
                <a:lnTo>
                  <a:pt x="7522" y="13603"/>
                </a:lnTo>
                <a:lnTo>
                  <a:pt x="7291" y="13537"/>
                </a:lnTo>
                <a:lnTo>
                  <a:pt x="7052" y="13480"/>
                </a:lnTo>
                <a:lnTo>
                  <a:pt x="6908" y="13478"/>
                </a:lnTo>
                <a:lnTo>
                  <a:pt x="6802" y="13512"/>
                </a:lnTo>
                <a:lnTo>
                  <a:pt x="6648" y="13478"/>
                </a:lnTo>
                <a:lnTo>
                  <a:pt x="6491" y="13512"/>
                </a:lnTo>
                <a:lnTo>
                  <a:pt x="6434" y="13483"/>
                </a:lnTo>
                <a:lnTo>
                  <a:pt x="6308" y="13380"/>
                </a:lnTo>
                <a:lnTo>
                  <a:pt x="6181" y="13330"/>
                </a:lnTo>
                <a:lnTo>
                  <a:pt x="6128" y="13221"/>
                </a:lnTo>
                <a:lnTo>
                  <a:pt x="6034" y="13172"/>
                </a:lnTo>
                <a:lnTo>
                  <a:pt x="5957" y="13249"/>
                </a:lnTo>
                <a:lnTo>
                  <a:pt x="5811" y="13369"/>
                </a:lnTo>
                <a:lnTo>
                  <a:pt x="5692" y="13380"/>
                </a:lnTo>
                <a:lnTo>
                  <a:pt x="5537" y="13379"/>
                </a:lnTo>
                <a:lnTo>
                  <a:pt x="5414" y="13438"/>
                </a:lnTo>
                <a:lnTo>
                  <a:pt x="5368" y="13508"/>
                </a:lnTo>
                <a:lnTo>
                  <a:pt x="5269" y="13613"/>
                </a:lnTo>
                <a:lnTo>
                  <a:pt x="5230" y="13827"/>
                </a:lnTo>
                <a:lnTo>
                  <a:pt x="5076" y="13887"/>
                </a:lnTo>
                <a:lnTo>
                  <a:pt x="4996" y="13885"/>
                </a:lnTo>
                <a:lnTo>
                  <a:pt x="4857" y="13924"/>
                </a:lnTo>
                <a:lnTo>
                  <a:pt x="4731" y="13860"/>
                </a:lnTo>
                <a:lnTo>
                  <a:pt x="4644" y="13875"/>
                </a:lnTo>
                <a:lnTo>
                  <a:pt x="4507" y="13970"/>
                </a:lnTo>
                <a:lnTo>
                  <a:pt x="4403" y="13963"/>
                </a:lnTo>
                <a:lnTo>
                  <a:pt x="4325" y="14020"/>
                </a:lnTo>
                <a:lnTo>
                  <a:pt x="4295" y="14096"/>
                </a:lnTo>
                <a:lnTo>
                  <a:pt x="4229" y="14156"/>
                </a:lnTo>
                <a:lnTo>
                  <a:pt x="4179" y="14148"/>
                </a:lnTo>
                <a:lnTo>
                  <a:pt x="4077" y="14187"/>
                </a:lnTo>
                <a:lnTo>
                  <a:pt x="3998" y="14254"/>
                </a:lnTo>
                <a:lnTo>
                  <a:pt x="3990" y="14308"/>
                </a:lnTo>
                <a:lnTo>
                  <a:pt x="3923" y="14350"/>
                </a:lnTo>
                <a:lnTo>
                  <a:pt x="3863" y="14350"/>
                </a:lnTo>
                <a:lnTo>
                  <a:pt x="3834" y="14411"/>
                </a:lnTo>
                <a:lnTo>
                  <a:pt x="3809" y="14465"/>
                </a:lnTo>
                <a:lnTo>
                  <a:pt x="3856" y="14577"/>
                </a:lnTo>
                <a:lnTo>
                  <a:pt x="3868" y="14670"/>
                </a:lnTo>
                <a:lnTo>
                  <a:pt x="3833" y="14729"/>
                </a:lnTo>
                <a:lnTo>
                  <a:pt x="3827" y="14810"/>
                </a:lnTo>
                <a:lnTo>
                  <a:pt x="3802" y="14956"/>
                </a:lnTo>
                <a:lnTo>
                  <a:pt x="3749" y="15071"/>
                </a:lnTo>
                <a:lnTo>
                  <a:pt x="3695" y="15109"/>
                </a:lnTo>
                <a:lnTo>
                  <a:pt x="3687" y="15190"/>
                </a:lnTo>
                <a:lnTo>
                  <a:pt x="3638" y="15234"/>
                </a:lnTo>
                <a:lnTo>
                  <a:pt x="3551" y="15278"/>
                </a:lnTo>
                <a:lnTo>
                  <a:pt x="3488" y="15257"/>
                </a:lnTo>
                <a:lnTo>
                  <a:pt x="3541" y="15355"/>
                </a:lnTo>
                <a:lnTo>
                  <a:pt x="3571" y="15500"/>
                </a:lnTo>
                <a:lnTo>
                  <a:pt x="3541" y="15544"/>
                </a:lnTo>
                <a:lnTo>
                  <a:pt x="3541" y="15660"/>
                </a:lnTo>
                <a:lnTo>
                  <a:pt x="3543" y="15693"/>
                </a:lnTo>
                <a:lnTo>
                  <a:pt x="3578" y="15752"/>
                </a:lnTo>
                <a:lnTo>
                  <a:pt x="3573" y="15771"/>
                </a:lnTo>
                <a:lnTo>
                  <a:pt x="3596" y="15831"/>
                </a:lnTo>
                <a:lnTo>
                  <a:pt x="3652" y="15882"/>
                </a:lnTo>
                <a:lnTo>
                  <a:pt x="3714" y="15990"/>
                </a:lnTo>
                <a:lnTo>
                  <a:pt x="3749" y="16040"/>
                </a:lnTo>
                <a:lnTo>
                  <a:pt x="3764" y="16082"/>
                </a:lnTo>
                <a:lnTo>
                  <a:pt x="3769" y="16150"/>
                </a:lnTo>
                <a:lnTo>
                  <a:pt x="3799" y="16200"/>
                </a:lnTo>
                <a:lnTo>
                  <a:pt x="3833" y="16240"/>
                </a:lnTo>
                <a:lnTo>
                  <a:pt x="3879" y="16328"/>
                </a:lnTo>
                <a:lnTo>
                  <a:pt x="3930" y="16446"/>
                </a:lnTo>
                <a:lnTo>
                  <a:pt x="3933" y="16548"/>
                </a:lnTo>
                <a:lnTo>
                  <a:pt x="3951" y="16611"/>
                </a:lnTo>
                <a:lnTo>
                  <a:pt x="4018" y="16725"/>
                </a:lnTo>
                <a:lnTo>
                  <a:pt x="4115" y="16843"/>
                </a:lnTo>
                <a:lnTo>
                  <a:pt x="4154" y="16878"/>
                </a:lnTo>
                <a:lnTo>
                  <a:pt x="4243" y="17020"/>
                </a:lnTo>
                <a:lnTo>
                  <a:pt x="4363" y="17163"/>
                </a:lnTo>
                <a:lnTo>
                  <a:pt x="4492" y="17336"/>
                </a:lnTo>
                <a:lnTo>
                  <a:pt x="4643" y="17483"/>
                </a:lnTo>
                <a:lnTo>
                  <a:pt x="4683" y="17505"/>
                </a:lnTo>
                <a:lnTo>
                  <a:pt x="4713" y="17525"/>
                </a:lnTo>
                <a:lnTo>
                  <a:pt x="4869" y="17567"/>
                </a:lnTo>
                <a:lnTo>
                  <a:pt x="4979" y="17592"/>
                </a:lnTo>
                <a:lnTo>
                  <a:pt x="5167" y="17668"/>
                </a:lnTo>
                <a:lnTo>
                  <a:pt x="5269" y="17717"/>
                </a:lnTo>
                <a:lnTo>
                  <a:pt x="5379" y="17794"/>
                </a:lnTo>
                <a:lnTo>
                  <a:pt x="5453" y="17829"/>
                </a:lnTo>
                <a:lnTo>
                  <a:pt x="5595" y="17929"/>
                </a:lnTo>
                <a:lnTo>
                  <a:pt x="5744" y="17961"/>
                </a:lnTo>
                <a:lnTo>
                  <a:pt x="5838" y="17961"/>
                </a:lnTo>
                <a:lnTo>
                  <a:pt x="6104" y="17998"/>
                </a:lnTo>
                <a:lnTo>
                  <a:pt x="6240" y="18025"/>
                </a:lnTo>
                <a:lnTo>
                  <a:pt x="6380" y="18063"/>
                </a:lnTo>
                <a:lnTo>
                  <a:pt x="6531" y="18119"/>
                </a:lnTo>
                <a:lnTo>
                  <a:pt x="6658" y="18161"/>
                </a:lnTo>
                <a:lnTo>
                  <a:pt x="6775" y="18282"/>
                </a:lnTo>
                <a:lnTo>
                  <a:pt x="6827" y="18388"/>
                </a:lnTo>
                <a:lnTo>
                  <a:pt x="6918" y="18491"/>
                </a:lnTo>
                <a:lnTo>
                  <a:pt x="7057" y="18538"/>
                </a:lnTo>
                <a:lnTo>
                  <a:pt x="7125" y="18531"/>
                </a:lnTo>
                <a:lnTo>
                  <a:pt x="7191" y="18558"/>
                </a:lnTo>
                <a:lnTo>
                  <a:pt x="7376" y="18567"/>
                </a:lnTo>
                <a:lnTo>
                  <a:pt x="7373" y="18599"/>
                </a:lnTo>
                <a:lnTo>
                  <a:pt x="7416" y="18629"/>
                </a:lnTo>
                <a:lnTo>
                  <a:pt x="7452" y="18691"/>
                </a:lnTo>
                <a:lnTo>
                  <a:pt x="7532" y="18732"/>
                </a:lnTo>
                <a:lnTo>
                  <a:pt x="7599" y="18826"/>
                </a:lnTo>
                <a:lnTo>
                  <a:pt x="7570" y="18908"/>
                </a:lnTo>
                <a:lnTo>
                  <a:pt x="7507" y="19018"/>
                </a:lnTo>
                <a:lnTo>
                  <a:pt x="7540" y="19043"/>
                </a:lnTo>
                <a:lnTo>
                  <a:pt x="7504" y="19114"/>
                </a:lnTo>
                <a:lnTo>
                  <a:pt x="7462" y="19181"/>
                </a:lnTo>
                <a:lnTo>
                  <a:pt x="7423" y="19205"/>
                </a:lnTo>
                <a:lnTo>
                  <a:pt x="7416" y="19237"/>
                </a:lnTo>
                <a:lnTo>
                  <a:pt x="7527" y="19373"/>
                </a:lnTo>
                <a:lnTo>
                  <a:pt x="7646" y="19486"/>
                </a:lnTo>
                <a:lnTo>
                  <a:pt x="7833" y="19629"/>
                </a:lnTo>
                <a:lnTo>
                  <a:pt x="7986" y="19764"/>
                </a:lnTo>
                <a:lnTo>
                  <a:pt x="8036" y="19843"/>
                </a:lnTo>
                <a:lnTo>
                  <a:pt x="8063" y="19876"/>
                </a:lnTo>
                <a:lnTo>
                  <a:pt x="8048" y="19891"/>
                </a:lnTo>
                <a:lnTo>
                  <a:pt x="8140" y="19966"/>
                </a:lnTo>
                <a:lnTo>
                  <a:pt x="8181" y="20033"/>
                </a:lnTo>
                <a:lnTo>
                  <a:pt x="8242" y="20125"/>
                </a:lnTo>
                <a:lnTo>
                  <a:pt x="8190" y="20147"/>
                </a:lnTo>
                <a:lnTo>
                  <a:pt x="8181" y="20162"/>
                </a:lnTo>
                <a:lnTo>
                  <a:pt x="8230" y="20220"/>
                </a:lnTo>
                <a:lnTo>
                  <a:pt x="8282" y="20279"/>
                </a:lnTo>
                <a:lnTo>
                  <a:pt x="8337" y="20317"/>
                </a:lnTo>
                <a:lnTo>
                  <a:pt x="8352" y="20361"/>
                </a:lnTo>
                <a:lnTo>
                  <a:pt x="8339" y="20413"/>
                </a:lnTo>
                <a:lnTo>
                  <a:pt x="8287" y="20435"/>
                </a:lnTo>
                <a:lnTo>
                  <a:pt x="8192" y="20460"/>
                </a:lnTo>
                <a:lnTo>
                  <a:pt x="8155" y="20481"/>
                </a:lnTo>
                <a:lnTo>
                  <a:pt x="8108" y="20529"/>
                </a:lnTo>
                <a:lnTo>
                  <a:pt x="8103" y="20556"/>
                </a:lnTo>
                <a:lnTo>
                  <a:pt x="8054" y="20602"/>
                </a:lnTo>
                <a:lnTo>
                  <a:pt x="8043" y="20651"/>
                </a:lnTo>
                <a:lnTo>
                  <a:pt x="8068" y="20691"/>
                </a:lnTo>
                <a:lnTo>
                  <a:pt x="8089" y="20738"/>
                </a:lnTo>
                <a:lnTo>
                  <a:pt x="8243" y="20821"/>
                </a:lnTo>
                <a:lnTo>
                  <a:pt x="8290" y="20861"/>
                </a:lnTo>
                <a:lnTo>
                  <a:pt x="8399" y="20938"/>
                </a:lnTo>
                <a:lnTo>
                  <a:pt x="8500" y="20994"/>
                </a:lnTo>
                <a:lnTo>
                  <a:pt x="8572" y="21024"/>
                </a:lnTo>
                <a:lnTo>
                  <a:pt x="8602" y="21051"/>
                </a:lnTo>
                <a:lnTo>
                  <a:pt x="8625" y="21098"/>
                </a:lnTo>
                <a:lnTo>
                  <a:pt x="8705" y="21162"/>
                </a:lnTo>
                <a:lnTo>
                  <a:pt x="8759" y="21193"/>
                </a:lnTo>
                <a:lnTo>
                  <a:pt x="8811" y="21228"/>
                </a:lnTo>
                <a:lnTo>
                  <a:pt x="8888" y="21257"/>
                </a:lnTo>
                <a:lnTo>
                  <a:pt x="9020" y="21294"/>
                </a:lnTo>
                <a:lnTo>
                  <a:pt x="9157" y="21337"/>
                </a:lnTo>
                <a:lnTo>
                  <a:pt x="9249" y="21363"/>
                </a:lnTo>
                <a:lnTo>
                  <a:pt x="9368" y="21390"/>
                </a:lnTo>
                <a:lnTo>
                  <a:pt x="9383" y="21398"/>
                </a:lnTo>
                <a:lnTo>
                  <a:pt x="9337" y="21393"/>
                </a:lnTo>
                <a:lnTo>
                  <a:pt x="9397" y="21405"/>
                </a:lnTo>
                <a:lnTo>
                  <a:pt x="9405" y="21408"/>
                </a:lnTo>
                <a:lnTo>
                  <a:pt x="9430" y="21411"/>
                </a:lnTo>
                <a:lnTo>
                  <a:pt x="9435" y="21411"/>
                </a:lnTo>
                <a:lnTo>
                  <a:pt x="9507" y="21422"/>
                </a:lnTo>
                <a:lnTo>
                  <a:pt x="9559" y="21427"/>
                </a:lnTo>
                <a:lnTo>
                  <a:pt x="9629" y="21435"/>
                </a:lnTo>
                <a:lnTo>
                  <a:pt x="9698" y="21442"/>
                </a:lnTo>
                <a:lnTo>
                  <a:pt x="9787" y="21450"/>
                </a:lnTo>
                <a:lnTo>
                  <a:pt x="9917" y="21460"/>
                </a:lnTo>
                <a:lnTo>
                  <a:pt x="10073" y="21470"/>
                </a:lnTo>
                <a:lnTo>
                  <a:pt x="10137" y="21475"/>
                </a:lnTo>
                <a:lnTo>
                  <a:pt x="10230" y="21479"/>
                </a:lnTo>
                <a:lnTo>
                  <a:pt x="10400" y="21487"/>
                </a:lnTo>
                <a:lnTo>
                  <a:pt x="10475" y="21489"/>
                </a:lnTo>
                <a:lnTo>
                  <a:pt x="10570" y="21492"/>
                </a:lnTo>
                <a:lnTo>
                  <a:pt x="10589" y="21491"/>
                </a:lnTo>
                <a:lnTo>
                  <a:pt x="10669" y="21491"/>
                </a:lnTo>
                <a:lnTo>
                  <a:pt x="10831" y="21489"/>
                </a:lnTo>
                <a:lnTo>
                  <a:pt x="10950" y="21486"/>
                </a:lnTo>
                <a:lnTo>
                  <a:pt x="11064" y="21477"/>
                </a:lnTo>
                <a:lnTo>
                  <a:pt x="11248" y="21460"/>
                </a:lnTo>
                <a:lnTo>
                  <a:pt x="11342" y="21445"/>
                </a:lnTo>
                <a:lnTo>
                  <a:pt x="11391" y="21435"/>
                </a:lnTo>
                <a:lnTo>
                  <a:pt x="11462" y="21422"/>
                </a:lnTo>
                <a:lnTo>
                  <a:pt x="11496" y="21417"/>
                </a:lnTo>
                <a:lnTo>
                  <a:pt x="11610" y="21400"/>
                </a:lnTo>
                <a:lnTo>
                  <a:pt x="11657" y="21386"/>
                </a:lnTo>
                <a:lnTo>
                  <a:pt x="11682" y="21366"/>
                </a:lnTo>
                <a:lnTo>
                  <a:pt x="11730" y="21342"/>
                </a:lnTo>
                <a:lnTo>
                  <a:pt x="11749" y="21327"/>
                </a:lnTo>
                <a:lnTo>
                  <a:pt x="11707" y="21329"/>
                </a:lnTo>
                <a:lnTo>
                  <a:pt x="11695" y="21317"/>
                </a:lnTo>
                <a:lnTo>
                  <a:pt x="11772" y="21300"/>
                </a:lnTo>
                <a:lnTo>
                  <a:pt x="11980" y="21263"/>
                </a:lnTo>
                <a:lnTo>
                  <a:pt x="12122" y="21236"/>
                </a:lnTo>
                <a:lnTo>
                  <a:pt x="12196" y="21215"/>
                </a:lnTo>
                <a:lnTo>
                  <a:pt x="12226" y="21196"/>
                </a:lnTo>
                <a:lnTo>
                  <a:pt x="12187" y="21194"/>
                </a:lnTo>
                <a:lnTo>
                  <a:pt x="12221" y="21174"/>
                </a:lnTo>
                <a:lnTo>
                  <a:pt x="12236" y="21134"/>
                </a:lnTo>
                <a:lnTo>
                  <a:pt x="12204" y="21139"/>
                </a:lnTo>
                <a:lnTo>
                  <a:pt x="12206" y="21127"/>
                </a:lnTo>
                <a:lnTo>
                  <a:pt x="12177" y="21105"/>
                </a:lnTo>
                <a:lnTo>
                  <a:pt x="12102" y="21080"/>
                </a:lnTo>
                <a:lnTo>
                  <a:pt x="12124" y="21043"/>
                </a:lnTo>
                <a:lnTo>
                  <a:pt x="12197" y="21023"/>
                </a:lnTo>
                <a:lnTo>
                  <a:pt x="12325" y="20972"/>
                </a:lnTo>
                <a:lnTo>
                  <a:pt x="12395" y="20954"/>
                </a:lnTo>
                <a:lnTo>
                  <a:pt x="12602" y="20866"/>
                </a:lnTo>
                <a:lnTo>
                  <a:pt x="12805" y="20807"/>
                </a:lnTo>
                <a:lnTo>
                  <a:pt x="12969" y="20757"/>
                </a:lnTo>
                <a:lnTo>
                  <a:pt x="13088" y="20698"/>
                </a:lnTo>
                <a:lnTo>
                  <a:pt x="13163" y="20641"/>
                </a:lnTo>
                <a:lnTo>
                  <a:pt x="13224" y="20585"/>
                </a:lnTo>
                <a:lnTo>
                  <a:pt x="13198" y="20558"/>
                </a:lnTo>
                <a:lnTo>
                  <a:pt x="13207" y="20450"/>
                </a:lnTo>
                <a:lnTo>
                  <a:pt x="13193" y="20390"/>
                </a:lnTo>
                <a:lnTo>
                  <a:pt x="13208" y="20314"/>
                </a:lnTo>
                <a:lnTo>
                  <a:pt x="13183" y="20284"/>
                </a:lnTo>
                <a:lnTo>
                  <a:pt x="13120" y="20280"/>
                </a:lnTo>
                <a:lnTo>
                  <a:pt x="13051" y="20215"/>
                </a:lnTo>
                <a:lnTo>
                  <a:pt x="12993" y="20173"/>
                </a:lnTo>
                <a:lnTo>
                  <a:pt x="13008" y="20130"/>
                </a:lnTo>
                <a:lnTo>
                  <a:pt x="12999" y="20107"/>
                </a:lnTo>
                <a:lnTo>
                  <a:pt x="13051" y="20045"/>
                </a:lnTo>
                <a:lnTo>
                  <a:pt x="13048" y="20023"/>
                </a:lnTo>
                <a:lnTo>
                  <a:pt x="12932" y="20011"/>
                </a:lnTo>
                <a:lnTo>
                  <a:pt x="12924" y="19962"/>
                </a:lnTo>
                <a:lnTo>
                  <a:pt x="13013" y="19833"/>
                </a:lnTo>
                <a:lnTo>
                  <a:pt x="13086" y="19789"/>
                </a:lnTo>
                <a:lnTo>
                  <a:pt x="13125" y="19718"/>
                </a:lnTo>
                <a:lnTo>
                  <a:pt x="13183" y="19668"/>
                </a:lnTo>
                <a:lnTo>
                  <a:pt x="13210" y="19592"/>
                </a:lnTo>
                <a:lnTo>
                  <a:pt x="13279" y="19572"/>
                </a:lnTo>
                <a:lnTo>
                  <a:pt x="13324" y="19521"/>
                </a:lnTo>
                <a:lnTo>
                  <a:pt x="13451" y="19454"/>
                </a:lnTo>
                <a:lnTo>
                  <a:pt x="13493" y="19420"/>
                </a:lnTo>
                <a:lnTo>
                  <a:pt x="13535" y="19356"/>
                </a:lnTo>
                <a:lnTo>
                  <a:pt x="13732" y="19183"/>
                </a:lnTo>
                <a:lnTo>
                  <a:pt x="13898" y="19058"/>
                </a:lnTo>
                <a:lnTo>
                  <a:pt x="14163" y="18878"/>
                </a:lnTo>
                <a:lnTo>
                  <a:pt x="14337" y="18737"/>
                </a:lnTo>
                <a:lnTo>
                  <a:pt x="14538" y="18516"/>
                </a:lnTo>
                <a:lnTo>
                  <a:pt x="14680" y="18336"/>
                </a:lnTo>
                <a:lnTo>
                  <a:pt x="14817" y="18109"/>
                </a:lnTo>
                <a:lnTo>
                  <a:pt x="14909" y="17914"/>
                </a:lnTo>
                <a:lnTo>
                  <a:pt x="14980" y="17744"/>
                </a:lnTo>
                <a:lnTo>
                  <a:pt x="15013" y="17587"/>
                </a:lnTo>
                <a:lnTo>
                  <a:pt x="15043" y="17526"/>
                </a:lnTo>
                <a:lnTo>
                  <a:pt x="15035" y="17457"/>
                </a:lnTo>
                <a:lnTo>
                  <a:pt x="15041" y="17375"/>
                </a:lnTo>
                <a:lnTo>
                  <a:pt x="15035" y="17340"/>
                </a:lnTo>
                <a:lnTo>
                  <a:pt x="14971" y="17363"/>
                </a:lnTo>
                <a:lnTo>
                  <a:pt x="14897" y="17437"/>
                </a:lnTo>
                <a:lnTo>
                  <a:pt x="14809" y="17483"/>
                </a:lnTo>
                <a:lnTo>
                  <a:pt x="14733" y="17528"/>
                </a:lnTo>
                <a:lnTo>
                  <a:pt x="14680" y="17548"/>
                </a:lnTo>
                <a:lnTo>
                  <a:pt x="14583" y="17585"/>
                </a:lnTo>
                <a:lnTo>
                  <a:pt x="14524" y="17629"/>
                </a:lnTo>
                <a:lnTo>
                  <a:pt x="14440" y="17664"/>
                </a:lnTo>
                <a:lnTo>
                  <a:pt x="14292" y="17752"/>
                </a:lnTo>
                <a:lnTo>
                  <a:pt x="14104" y="17821"/>
                </a:lnTo>
                <a:lnTo>
                  <a:pt x="13943" y="17898"/>
                </a:lnTo>
                <a:lnTo>
                  <a:pt x="13856" y="17920"/>
                </a:lnTo>
                <a:lnTo>
                  <a:pt x="13773" y="17885"/>
                </a:lnTo>
                <a:lnTo>
                  <a:pt x="13734" y="17838"/>
                </a:lnTo>
                <a:lnTo>
                  <a:pt x="13675" y="17828"/>
                </a:lnTo>
                <a:lnTo>
                  <a:pt x="13597" y="17809"/>
                </a:lnTo>
                <a:lnTo>
                  <a:pt x="13694" y="17752"/>
                </a:lnTo>
                <a:lnTo>
                  <a:pt x="13696" y="17695"/>
                </a:lnTo>
                <a:lnTo>
                  <a:pt x="13650" y="17663"/>
                </a:lnTo>
                <a:lnTo>
                  <a:pt x="13560" y="17641"/>
                </a:lnTo>
                <a:lnTo>
                  <a:pt x="13501" y="17607"/>
                </a:lnTo>
                <a:lnTo>
                  <a:pt x="13401" y="17548"/>
                </a:lnTo>
                <a:lnTo>
                  <a:pt x="13297" y="17488"/>
                </a:lnTo>
                <a:lnTo>
                  <a:pt x="13046" y="17402"/>
                </a:lnTo>
                <a:lnTo>
                  <a:pt x="12946" y="17350"/>
                </a:lnTo>
                <a:lnTo>
                  <a:pt x="12887" y="17225"/>
                </a:lnTo>
                <a:lnTo>
                  <a:pt x="12772" y="17072"/>
                </a:lnTo>
                <a:lnTo>
                  <a:pt x="12673" y="17033"/>
                </a:lnTo>
                <a:lnTo>
                  <a:pt x="12604" y="17006"/>
                </a:lnTo>
                <a:lnTo>
                  <a:pt x="12527" y="16836"/>
                </a:lnTo>
                <a:lnTo>
                  <a:pt x="12490" y="16683"/>
                </a:lnTo>
                <a:lnTo>
                  <a:pt x="12525" y="16649"/>
                </a:lnTo>
                <a:lnTo>
                  <a:pt x="12459" y="16505"/>
                </a:lnTo>
                <a:lnTo>
                  <a:pt x="12427" y="16478"/>
                </a:lnTo>
                <a:lnTo>
                  <a:pt x="12219" y="16363"/>
                </a:lnTo>
                <a:lnTo>
                  <a:pt x="12206" y="16261"/>
                </a:lnTo>
                <a:lnTo>
                  <a:pt x="12238" y="16229"/>
                </a:lnTo>
                <a:lnTo>
                  <a:pt x="12073" y="16069"/>
                </a:lnTo>
                <a:lnTo>
                  <a:pt x="12015" y="15983"/>
                </a:lnTo>
                <a:lnTo>
                  <a:pt x="11948" y="15902"/>
                </a:lnTo>
                <a:lnTo>
                  <a:pt x="11807" y="15658"/>
                </a:lnTo>
                <a:lnTo>
                  <a:pt x="11697" y="15498"/>
                </a:lnTo>
                <a:lnTo>
                  <a:pt x="11620" y="15326"/>
                </a:lnTo>
                <a:lnTo>
                  <a:pt x="11637" y="15310"/>
                </a:lnTo>
                <a:lnTo>
                  <a:pt x="11765" y="15542"/>
                </a:lnTo>
                <a:lnTo>
                  <a:pt x="11844" y="15609"/>
                </a:lnTo>
                <a:lnTo>
                  <a:pt x="11901" y="15656"/>
                </a:lnTo>
                <a:lnTo>
                  <a:pt x="11938" y="15624"/>
                </a:lnTo>
                <a:lnTo>
                  <a:pt x="11976" y="15533"/>
                </a:lnTo>
                <a:lnTo>
                  <a:pt x="12003" y="15402"/>
                </a:lnTo>
                <a:lnTo>
                  <a:pt x="12043" y="15330"/>
                </a:lnTo>
                <a:lnTo>
                  <a:pt x="12050" y="15353"/>
                </a:lnTo>
                <a:lnTo>
                  <a:pt x="12035" y="15424"/>
                </a:lnTo>
                <a:lnTo>
                  <a:pt x="12032" y="15483"/>
                </a:lnTo>
                <a:lnTo>
                  <a:pt x="12013" y="15577"/>
                </a:lnTo>
                <a:lnTo>
                  <a:pt x="12095" y="15567"/>
                </a:lnTo>
                <a:lnTo>
                  <a:pt x="12187" y="15670"/>
                </a:lnTo>
                <a:lnTo>
                  <a:pt x="12298" y="15789"/>
                </a:lnTo>
                <a:lnTo>
                  <a:pt x="12373" y="15902"/>
                </a:lnTo>
                <a:lnTo>
                  <a:pt x="12423" y="15931"/>
                </a:lnTo>
                <a:lnTo>
                  <a:pt x="12477" y="16008"/>
                </a:lnTo>
                <a:lnTo>
                  <a:pt x="12472" y="16045"/>
                </a:lnTo>
                <a:lnTo>
                  <a:pt x="12534" y="16129"/>
                </a:lnTo>
                <a:lnTo>
                  <a:pt x="12628" y="16148"/>
                </a:lnTo>
                <a:lnTo>
                  <a:pt x="12711" y="16197"/>
                </a:lnTo>
                <a:lnTo>
                  <a:pt x="12825" y="16355"/>
                </a:lnTo>
                <a:lnTo>
                  <a:pt x="12827" y="16449"/>
                </a:lnTo>
                <a:lnTo>
                  <a:pt x="12855" y="16553"/>
                </a:lnTo>
                <a:lnTo>
                  <a:pt x="12982" y="16678"/>
                </a:lnTo>
                <a:lnTo>
                  <a:pt x="13061" y="16688"/>
                </a:lnTo>
                <a:lnTo>
                  <a:pt x="13190" y="16769"/>
                </a:lnTo>
                <a:lnTo>
                  <a:pt x="13250" y="16882"/>
                </a:lnTo>
                <a:lnTo>
                  <a:pt x="13354" y="16986"/>
                </a:lnTo>
                <a:lnTo>
                  <a:pt x="13448" y="17018"/>
                </a:lnTo>
                <a:lnTo>
                  <a:pt x="13466" y="17074"/>
                </a:lnTo>
                <a:lnTo>
                  <a:pt x="13523" y="17106"/>
                </a:lnTo>
                <a:lnTo>
                  <a:pt x="13552" y="17163"/>
                </a:lnTo>
                <a:lnTo>
                  <a:pt x="13565" y="17223"/>
                </a:lnTo>
                <a:lnTo>
                  <a:pt x="13547" y="17255"/>
                </a:lnTo>
                <a:lnTo>
                  <a:pt x="13570" y="17316"/>
                </a:lnTo>
                <a:lnTo>
                  <a:pt x="13537" y="17331"/>
                </a:lnTo>
                <a:lnTo>
                  <a:pt x="13592" y="17378"/>
                </a:lnTo>
                <a:lnTo>
                  <a:pt x="13635" y="17474"/>
                </a:lnTo>
                <a:lnTo>
                  <a:pt x="13667" y="17508"/>
                </a:lnTo>
                <a:lnTo>
                  <a:pt x="13669" y="17585"/>
                </a:lnTo>
                <a:lnTo>
                  <a:pt x="13721" y="17654"/>
                </a:lnTo>
                <a:lnTo>
                  <a:pt x="13843" y="17631"/>
                </a:lnTo>
                <a:lnTo>
                  <a:pt x="13896" y="17599"/>
                </a:lnTo>
                <a:lnTo>
                  <a:pt x="13983" y="17579"/>
                </a:lnTo>
                <a:lnTo>
                  <a:pt x="14007" y="17537"/>
                </a:lnTo>
                <a:lnTo>
                  <a:pt x="14050" y="17515"/>
                </a:lnTo>
                <a:lnTo>
                  <a:pt x="14086" y="17468"/>
                </a:lnTo>
                <a:lnTo>
                  <a:pt x="14127" y="17447"/>
                </a:lnTo>
                <a:lnTo>
                  <a:pt x="14271" y="17399"/>
                </a:lnTo>
                <a:lnTo>
                  <a:pt x="14377" y="17340"/>
                </a:lnTo>
                <a:lnTo>
                  <a:pt x="14469" y="17252"/>
                </a:lnTo>
                <a:lnTo>
                  <a:pt x="14521" y="17244"/>
                </a:lnTo>
                <a:lnTo>
                  <a:pt x="14595" y="17212"/>
                </a:lnTo>
                <a:lnTo>
                  <a:pt x="14732" y="17064"/>
                </a:lnTo>
                <a:lnTo>
                  <a:pt x="14988" y="16905"/>
                </a:lnTo>
                <a:lnTo>
                  <a:pt x="15142" y="16784"/>
                </a:lnTo>
                <a:lnTo>
                  <a:pt x="15139" y="16735"/>
                </a:lnTo>
                <a:lnTo>
                  <a:pt x="15160" y="16660"/>
                </a:lnTo>
                <a:lnTo>
                  <a:pt x="15271" y="16575"/>
                </a:lnTo>
                <a:lnTo>
                  <a:pt x="15344" y="16537"/>
                </a:lnTo>
                <a:lnTo>
                  <a:pt x="15442" y="16444"/>
                </a:lnTo>
                <a:lnTo>
                  <a:pt x="15532" y="16421"/>
                </a:lnTo>
                <a:lnTo>
                  <a:pt x="15601" y="16348"/>
                </a:lnTo>
                <a:lnTo>
                  <a:pt x="15589" y="16291"/>
                </a:lnTo>
                <a:lnTo>
                  <a:pt x="15644" y="16227"/>
                </a:lnTo>
                <a:lnTo>
                  <a:pt x="15741" y="16183"/>
                </a:lnTo>
                <a:lnTo>
                  <a:pt x="15771" y="16138"/>
                </a:lnTo>
                <a:lnTo>
                  <a:pt x="15771" y="16060"/>
                </a:lnTo>
                <a:lnTo>
                  <a:pt x="15857" y="15961"/>
                </a:lnTo>
                <a:lnTo>
                  <a:pt x="15927" y="15927"/>
                </a:lnTo>
                <a:lnTo>
                  <a:pt x="15937" y="15904"/>
                </a:lnTo>
                <a:lnTo>
                  <a:pt x="15897" y="15816"/>
                </a:lnTo>
                <a:lnTo>
                  <a:pt x="15905" y="15730"/>
                </a:lnTo>
                <a:lnTo>
                  <a:pt x="15929" y="15680"/>
                </a:lnTo>
                <a:lnTo>
                  <a:pt x="15997" y="15653"/>
                </a:lnTo>
                <a:lnTo>
                  <a:pt x="16029" y="15525"/>
                </a:lnTo>
                <a:lnTo>
                  <a:pt x="16081" y="15446"/>
                </a:lnTo>
                <a:lnTo>
                  <a:pt x="16093" y="15392"/>
                </a:lnTo>
                <a:lnTo>
                  <a:pt x="16125" y="15276"/>
                </a:lnTo>
                <a:lnTo>
                  <a:pt x="16116" y="15244"/>
                </a:lnTo>
                <a:lnTo>
                  <a:pt x="16059" y="15252"/>
                </a:lnTo>
                <a:lnTo>
                  <a:pt x="16007" y="15222"/>
                </a:lnTo>
                <a:lnTo>
                  <a:pt x="15919" y="15170"/>
                </a:lnTo>
                <a:lnTo>
                  <a:pt x="15825" y="15187"/>
                </a:lnTo>
                <a:lnTo>
                  <a:pt x="15713" y="15220"/>
                </a:lnTo>
                <a:lnTo>
                  <a:pt x="15617" y="15203"/>
                </a:lnTo>
                <a:lnTo>
                  <a:pt x="15524" y="15131"/>
                </a:lnTo>
                <a:lnTo>
                  <a:pt x="15473" y="15018"/>
                </a:lnTo>
                <a:lnTo>
                  <a:pt x="15485" y="14981"/>
                </a:lnTo>
                <a:lnTo>
                  <a:pt x="15483" y="14911"/>
                </a:lnTo>
                <a:lnTo>
                  <a:pt x="15462" y="14906"/>
                </a:lnTo>
                <a:lnTo>
                  <a:pt x="15431" y="14978"/>
                </a:lnTo>
                <a:lnTo>
                  <a:pt x="15363" y="15116"/>
                </a:lnTo>
                <a:lnTo>
                  <a:pt x="15276" y="15264"/>
                </a:lnTo>
                <a:lnTo>
                  <a:pt x="15195" y="15412"/>
                </a:lnTo>
                <a:lnTo>
                  <a:pt x="15103" y="15446"/>
                </a:lnTo>
                <a:lnTo>
                  <a:pt x="14974" y="15493"/>
                </a:lnTo>
                <a:lnTo>
                  <a:pt x="14859" y="15564"/>
                </a:lnTo>
                <a:lnTo>
                  <a:pt x="14846" y="15523"/>
                </a:lnTo>
                <a:lnTo>
                  <a:pt x="14819" y="15542"/>
                </a:lnTo>
                <a:lnTo>
                  <a:pt x="14777" y="15493"/>
                </a:lnTo>
                <a:lnTo>
                  <a:pt x="14792" y="15389"/>
                </a:lnTo>
                <a:lnTo>
                  <a:pt x="14770" y="15298"/>
                </a:lnTo>
                <a:lnTo>
                  <a:pt x="14713" y="15266"/>
                </a:lnTo>
                <a:lnTo>
                  <a:pt x="14675" y="15298"/>
                </a:lnTo>
                <a:lnTo>
                  <a:pt x="14650" y="15395"/>
                </a:lnTo>
                <a:lnTo>
                  <a:pt x="14683" y="15506"/>
                </a:lnTo>
                <a:lnTo>
                  <a:pt x="14653" y="15476"/>
                </a:lnTo>
                <a:lnTo>
                  <a:pt x="14621" y="15432"/>
                </a:lnTo>
                <a:lnTo>
                  <a:pt x="14568" y="15404"/>
                </a:lnTo>
                <a:lnTo>
                  <a:pt x="14538" y="15358"/>
                </a:lnTo>
                <a:lnTo>
                  <a:pt x="14543" y="15299"/>
                </a:lnTo>
                <a:lnTo>
                  <a:pt x="14519" y="15237"/>
                </a:lnTo>
                <a:lnTo>
                  <a:pt x="14402" y="15207"/>
                </a:lnTo>
                <a:lnTo>
                  <a:pt x="14363" y="15160"/>
                </a:lnTo>
                <a:lnTo>
                  <a:pt x="14281" y="15148"/>
                </a:lnTo>
                <a:lnTo>
                  <a:pt x="14193" y="15028"/>
                </a:lnTo>
                <a:lnTo>
                  <a:pt x="14119" y="14921"/>
                </a:lnTo>
                <a:lnTo>
                  <a:pt x="14126" y="14880"/>
                </a:lnTo>
                <a:lnTo>
                  <a:pt x="14079" y="14816"/>
                </a:lnTo>
                <a:lnTo>
                  <a:pt x="14169" y="14796"/>
                </a:lnTo>
                <a:lnTo>
                  <a:pt x="14213" y="14714"/>
                </a:lnTo>
                <a:lnTo>
                  <a:pt x="14320" y="14736"/>
                </a:lnTo>
                <a:lnTo>
                  <a:pt x="14394" y="14682"/>
                </a:lnTo>
                <a:lnTo>
                  <a:pt x="14553" y="14858"/>
                </a:lnTo>
                <a:lnTo>
                  <a:pt x="14687" y="14975"/>
                </a:lnTo>
                <a:lnTo>
                  <a:pt x="14842" y="14964"/>
                </a:lnTo>
                <a:lnTo>
                  <a:pt x="15021" y="15025"/>
                </a:lnTo>
                <a:lnTo>
                  <a:pt x="15216" y="15001"/>
                </a:lnTo>
                <a:lnTo>
                  <a:pt x="15344" y="14860"/>
                </a:lnTo>
                <a:lnTo>
                  <a:pt x="15450" y="14781"/>
                </a:lnTo>
                <a:lnTo>
                  <a:pt x="15525" y="14776"/>
                </a:lnTo>
                <a:lnTo>
                  <a:pt x="15639" y="14936"/>
                </a:lnTo>
                <a:lnTo>
                  <a:pt x="15806" y="14875"/>
                </a:lnTo>
                <a:lnTo>
                  <a:pt x="15972" y="14830"/>
                </a:lnTo>
                <a:lnTo>
                  <a:pt x="16250" y="14730"/>
                </a:lnTo>
                <a:lnTo>
                  <a:pt x="16439" y="14598"/>
                </a:lnTo>
                <a:lnTo>
                  <a:pt x="16659" y="14459"/>
                </a:lnTo>
                <a:lnTo>
                  <a:pt x="16893" y="14271"/>
                </a:lnTo>
                <a:lnTo>
                  <a:pt x="17032" y="14315"/>
                </a:lnTo>
                <a:lnTo>
                  <a:pt x="17105" y="14392"/>
                </a:lnTo>
                <a:lnTo>
                  <a:pt x="17213" y="14362"/>
                </a:lnTo>
                <a:lnTo>
                  <a:pt x="17405" y="14372"/>
                </a:lnTo>
                <a:lnTo>
                  <a:pt x="17460" y="14401"/>
                </a:lnTo>
                <a:lnTo>
                  <a:pt x="17417" y="14498"/>
                </a:lnTo>
                <a:lnTo>
                  <a:pt x="17639" y="14542"/>
                </a:lnTo>
                <a:lnTo>
                  <a:pt x="17733" y="14488"/>
                </a:lnTo>
                <a:lnTo>
                  <a:pt x="17886" y="14257"/>
                </a:lnTo>
                <a:lnTo>
                  <a:pt x="17952" y="14367"/>
                </a:lnTo>
                <a:lnTo>
                  <a:pt x="18008" y="14534"/>
                </a:lnTo>
                <a:lnTo>
                  <a:pt x="18098" y="14675"/>
                </a:lnTo>
                <a:lnTo>
                  <a:pt x="18225" y="14889"/>
                </a:lnTo>
                <a:lnTo>
                  <a:pt x="18386" y="14970"/>
                </a:lnTo>
                <a:lnTo>
                  <a:pt x="18430" y="15032"/>
                </a:lnTo>
                <a:lnTo>
                  <a:pt x="18498" y="15163"/>
                </a:lnTo>
                <a:lnTo>
                  <a:pt x="18592" y="15225"/>
                </a:lnTo>
                <a:lnTo>
                  <a:pt x="18647" y="15246"/>
                </a:lnTo>
                <a:lnTo>
                  <a:pt x="18721" y="15326"/>
                </a:lnTo>
                <a:lnTo>
                  <a:pt x="18808" y="15444"/>
                </a:lnTo>
                <a:lnTo>
                  <a:pt x="18940" y="15446"/>
                </a:lnTo>
                <a:lnTo>
                  <a:pt x="18982" y="15365"/>
                </a:lnTo>
                <a:lnTo>
                  <a:pt x="19005" y="15242"/>
                </a:lnTo>
                <a:lnTo>
                  <a:pt x="19103" y="15099"/>
                </a:lnTo>
                <a:lnTo>
                  <a:pt x="19061" y="15096"/>
                </a:lnTo>
                <a:lnTo>
                  <a:pt x="19092" y="14949"/>
                </a:lnTo>
                <a:lnTo>
                  <a:pt x="19149" y="14880"/>
                </a:lnTo>
                <a:lnTo>
                  <a:pt x="19101" y="14672"/>
                </a:lnTo>
                <a:lnTo>
                  <a:pt x="19118" y="14503"/>
                </a:lnTo>
                <a:lnTo>
                  <a:pt x="19082" y="14406"/>
                </a:lnTo>
                <a:lnTo>
                  <a:pt x="19012" y="14266"/>
                </a:lnTo>
                <a:lnTo>
                  <a:pt x="19014" y="14133"/>
                </a:lnTo>
                <a:lnTo>
                  <a:pt x="19062" y="14069"/>
                </a:lnTo>
                <a:lnTo>
                  <a:pt x="19141" y="13916"/>
                </a:lnTo>
                <a:lnTo>
                  <a:pt x="19181" y="13825"/>
                </a:lnTo>
                <a:lnTo>
                  <a:pt x="19161" y="13766"/>
                </a:lnTo>
                <a:lnTo>
                  <a:pt x="19231" y="13561"/>
                </a:lnTo>
                <a:lnTo>
                  <a:pt x="19275" y="13389"/>
                </a:lnTo>
                <a:lnTo>
                  <a:pt x="19322" y="13101"/>
                </a:lnTo>
                <a:lnTo>
                  <a:pt x="19417" y="12837"/>
                </a:lnTo>
                <a:lnTo>
                  <a:pt x="19431" y="12695"/>
                </a:lnTo>
                <a:lnTo>
                  <a:pt x="19382" y="12606"/>
                </a:lnTo>
                <a:lnTo>
                  <a:pt x="19474" y="12426"/>
                </a:lnTo>
                <a:lnTo>
                  <a:pt x="19531" y="12342"/>
                </a:lnTo>
                <a:lnTo>
                  <a:pt x="19521" y="12278"/>
                </a:lnTo>
                <a:lnTo>
                  <a:pt x="19558" y="12241"/>
                </a:lnTo>
                <a:lnTo>
                  <a:pt x="19588" y="12217"/>
                </a:lnTo>
                <a:lnTo>
                  <a:pt x="19588" y="12177"/>
                </a:lnTo>
                <a:lnTo>
                  <a:pt x="19633" y="12148"/>
                </a:lnTo>
                <a:lnTo>
                  <a:pt x="19623" y="12039"/>
                </a:lnTo>
                <a:lnTo>
                  <a:pt x="19590" y="11999"/>
                </a:lnTo>
                <a:lnTo>
                  <a:pt x="19662" y="11886"/>
                </a:lnTo>
                <a:lnTo>
                  <a:pt x="19730" y="11904"/>
                </a:lnTo>
                <a:lnTo>
                  <a:pt x="19774" y="11940"/>
                </a:lnTo>
                <a:lnTo>
                  <a:pt x="19811" y="11995"/>
                </a:lnTo>
                <a:lnTo>
                  <a:pt x="19863" y="12022"/>
                </a:lnTo>
                <a:lnTo>
                  <a:pt x="19961" y="12027"/>
                </a:lnTo>
                <a:lnTo>
                  <a:pt x="20010" y="11967"/>
                </a:lnTo>
                <a:lnTo>
                  <a:pt x="20022" y="12025"/>
                </a:lnTo>
                <a:lnTo>
                  <a:pt x="20140" y="12059"/>
                </a:lnTo>
                <a:lnTo>
                  <a:pt x="20202" y="12143"/>
                </a:lnTo>
                <a:lnTo>
                  <a:pt x="20239" y="12339"/>
                </a:lnTo>
                <a:lnTo>
                  <a:pt x="20293" y="12281"/>
                </a:lnTo>
                <a:lnTo>
                  <a:pt x="20335" y="12216"/>
                </a:lnTo>
                <a:lnTo>
                  <a:pt x="20375" y="11975"/>
                </a:lnTo>
                <a:lnTo>
                  <a:pt x="20390" y="11825"/>
                </a:lnTo>
                <a:lnTo>
                  <a:pt x="20457" y="11860"/>
                </a:lnTo>
                <a:lnTo>
                  <a:pt x="20527" y="11983"/>
                </a:lnTo>
                <a:lnTo>
                  <a:pt x="20597" y="12076"/>
                </a:lnTo>
                <a:lnTo>
                  <a:pt x="20643" y="12079"/>
                </a:lnTo>
                <a:lnTo>
                  <a:pt x="20679" y="12216"/>
                </a:lnTo>
                <a:lnTo>
                  <a:pt x="20720" y="12236"/>
                </a:lnTo>
                <a:lnTo>
                  <a:pt x="20728" y="12367"/>
                </a:lnTo>
                <a:lnTo>
                  <a:pt x="20758" y="12438"/>
                </a:lnTo>
                <a:lnTo>
                  <a:pt x="20768" y="12589"/>
                </a:lnTo>
                <a:lnTo>
                  <a:pt x="20778" y="12675"/>
                </a:lnTo>
                <a:lnTo>
                  <a:pt x="20803" y="12711"/>
                </a:lnTo>
                <a:lnTo>
                  <a:pt x="20798" y="12621"/>
                </a:lnTo>
                <a:lnTo>
                  <a:pt x="20838" y="12604"/>
                </a:lnTo>
                <a:lnTo>
                  <a:pt x="20880" y="12589"/>
                </a:lnTo>
                <a:lnTo>
                  <a:pt x="20902" y="12621"/>
                </a:lnTo>
                <a:lnTo>
                  <a:pt x="20931" y="12606"/>
                </a:lnTo>
                <a:lnTo>
                  <a:pt x="20951" y="12621"/>
                </a:lnTo>
                <a:lnTo>
                  <a:pt x="20957" y="12717"/>
                </a:lnTo>
                <a:lnTo>
                  <a:pt x="20986" y="12724"/>
                </a:lnTo>
                <a:lnTo>
                  <a:pt x="21004" y="12795"/>
                </a:lnTo>
                <a:lnTo>
                  <a:pt x="21041" y="12783"/>
                </a:lnTo>
                <a:lnTo>
                  <a:pt x="21051" y="12822"/>
                </a:lnTo>
                <a:lnTo>
                  <a:pt x="21115" y="12732"/>
                </a:lnTo>
                <a:lnTo>
                  <a:pt x="21162" y="12670"/>
                </a:lnTo>
                <a:lnTo>
                  <a:pt x="21190" y="12557"/>
                </a:lnTo>
                <a:lnTo>
                  <a:pt x="21190" y="12519"/>
                </a:lnTo>
                <a:lnTo>
                  <a:pt x="21168" y="12482"/>
                </a:lnTo>
                <a:lnTo>
                  <a:pt x="21150" y="12503"/>
                </a:lnTo>
                <a:lnTo>
                  <a:pt x="21141" y="12451"/>
                </a:lnTo>
                <a:lnTo>
                  <a:pt x="21133" y="12428"/>
                </a:lnTo>
                <a:lnTo>
                  <a:pt x="21133" y="12362"/>
                </a:lnTo>
                <a:lnTo>
                  <a:pt x="21120" y="12296"/>
                </a:lnTo>
                <a:lnTo>
                  <a:pt x="21091" y="12286"/>
                </a:lnTo>
                <a:lnTo>
                  <a:pt x="21053" y="12307"/>
                </a:lnTo>
                <a:lnTo>
                  <a:pt x="21039" y="12330"/>
                </a:lnTo>
                <a:lnTo>
                  <a:pt x="21004" y="12349"/>
                </a:lnTo>
                <a:lnTo>
                  <a:pt x="20971" y="12426"/>
                </a:lnTo>
                <a:lnTo>
                  <a:pt x="20931" y="12443"/>
                </a:lnTo>
                <a:lnTo>
                  <a:pt x="20899" y="12372"/>
                </a:lnTo>
                <a:lnTo>
                  <a:pt x="20853" y="12328"/>
                </a:lnTo>
                <a:lnTo>
                  <a:pt x="20817" y="12419"/>
                </a:lnTo>
                <a:lnTo>
                  <a:pt x="20790" y="12347"/>
                </a:lnTo>
                <a:lnTo>
                  <a:pt x="20780" y="12200"/>
                </a:lnTo>
                <a:lnTo>
                  <a:pt x="20758" y="11956"/>
                </a:lnTo>
                <a:lnTo>
                  <a:pt x="20718" y="11820"/>
                </a:lnTo>
                <a:lnTo>
                  <a:pt x="20763" y="11692"/>
                </a:lnTo>
                <a:lnTo>
                  <a:pt x="20788" y="11803"/>
                </a:lnTo>
                <a:lnTo>
                  <a:pt x="20830" y="11677"/>
                </a:lnTo>
                <a:lnTo>
                  <a:pt x="20889" y="11598"/>
                </a:lnTo>
                <a:lnTo>
                  <a:pt x="20949" y="11642"/>
                </a:lnTo>
                <a:lnTo>
                  <a:pt x="20984" y="11640"/>
                </a:lnTo>
                <a:lnTo>
                  <a:pt x="21024" y="11532"/>
                </a:lnTo>
                <a:lnTo>
                  <a:pt x="21071" y="11485"/>
                </a:lnTo>
                <a:lnTo>
                  <a:pt x="21081" y="11603"/>
                </a:lnTo>
                <a:lnTo>
                  <a:pt x="21113" y="11620"/>
                </a:lnTo>
                <a:lnTo>
                  <a:pt x="21131" y="11332"/>
                </a:lnTo>
                <a:lnTo>
                  <a:pt x="21131" y="11118"/>
                </a:lnTo>
                <a:lnTo>
                  <a:pt x="21143" y="10876"/>
                </a:lnTo>
                <a:lnTo>
                  <a:pt x="21141" y="10680"/>
                </a:lnTo>
                <a:lnTo>
                  <a:pt x="21074" y="10468"/>
                </a:lnTo>
                <a:lnTo>
                  <a:pt x="20979" y="10334"/>
                </a:lnTo>
                <a:lnTo>
                  <a:pt x="20924" y="10335"/>
                </a:lnTo>
                <a:lnTo>
                  <a:pt x="20865" y="10399"/>
                </a:lnTo>
                <a:lnTo>
                  <a:pt x="20765" y="10391"/>
                </a:lnTo>
                <a:lnTo>
                  <a:pt x="20678" y="10384"/>
                </a:lnTo>
                <a:lnTo>
                  <a:pt x="20644" y="10276"/>
                </a:lnTo>
                <a:lnTo>
                  <a:pt x="20611" y="10053"/>
                </a:lnTo>
                <a:lnTo>
                  <a:pt x="20594" y="9772"/>
                </a:lnTo>
                <a:lnTo>
                  <a:pt x="20594" y="9686"/>
                </a:lnTo>
                <a:lnTo>
                  <a:pt x="20648" y="9531"/>
                </a:lnTo>
                <a:lnTo>
                  <a:pt x="20669" y="9605"/>
                </a:lnTo>
                <a:lnTo>
                  <a:pt x="20721" y="9645"/>
                </a:lnTo>
                <a:lnTo>
                  <a:pt x="20730" y="9559"/>
                </a:lnTo>
                <a:lnTo>
                  <a:pt x="20666" y="9400"/>
                </a:lnTo>
                <a:lnTo>
                  <a:pt x="20674" y="9233"/>
                </a:lnTo>
                <a:lnTo>
                  <a:pt x="20659" y="8982"/>
                </a:lnTo>
                <a:lnTo>
                  <a:pt x="20629" y="8849"/>
                </a:lnTo>
                <a:lnTo>
                  <a:pt x="20656" y="8834"/>
                </a:lnTo>
                <a:lnTo>
                  <a:pt x="20629" y="8703"/>
                </a:lnTo>
                <a:lnTo>
                  <a:pt x="20626" y="8531"/>
                </a:lnTo>
                <a:lnTo>
                  <a:pt x="20609" y="8450"/>
                </a:lnTo>
                <a:lnTo>
                  <a:pt x="20666" y="8575"/>
                </a:lnTo>
                <a:lnTo>
                  <a:pt x="20658" y="8422"/>
                </a:lnTo>
                <a:lnTo>
                  <a:pt x="20621" y="8300"/>
                </a:lnTo>
                <a:lnTo>
                  <a:pt x="20661" y="8214"/>
                </a:lnTo>
                <a:lnTo>
                  <a:pt x="20708" y="8189"/>
                </a:lnTo>
                <a:lnTo>
                  <a:pt x="20843" y="8374"/>
                </a:lnTo>
                <a:lnTo>
                  <a:pt x="20894" y="8485"/>
                </a:lnTo>
                <a:lnTo>
                  <a:pt x="20989" y="8603"/>
                </a:lnTo>
                <a:lnTo>
                  <a:pt x="20999" y="8701"/>
                </a:lnTo>
                <a:lnTo>
                  <a:pt x="21018" y="8767"/>
                </a:lnTo>
                <a:lnTo>
                  <a:pt x="21034" y="8760"/>
                </a:lnTo>
                <a:lnTo>
                  <a:pt x="21039" y="8713"/>
                </a:lnTo>
                <a:lnTo>
                  <a:pt x="21081" y="8773"/>
                </a:lnTo>
                <a:lnTo>
                  <a:pt x="21056" y="8672"/>
                </a:lnTo>
                <a:lnTo>
                  <a:pt x="21063" y="8686"/>
                </a:lnTo>
                <a:lnTo>
                  <a:pt x="21083" y="8708"/>
                </a:lnTo>
                <a:lnTo>
                  <a:pt x="21105" y="8693"/>
                </a:lnTo>
                <a:lnTo>
                  <a:pt x="21096" y="8666"/>
                </a:lnTo>
                <a:lnTo>
                  <a:pt x="21098" y="8666"/>
                </a:lnTo>
                <a:lnTo>
                  <a:pt x="21140" y="8778"/>
                </a:lnTo>
                <a:lnTo>
                  <a:pt x="21145" y="8782"/>
                </a:lnTo>
                <a:lnTo>
                  <a:pt x="21148" y="8824"/>
                </a:lnTo>
                <a:lnTo>
                  <a:pt x="21175" y="8824"/>
                </a:lnTo>
                <a:lnTo>
                  <a:pt x="21188" y="8812"/>
                </a:lnTo>
                <a:lnTo>
                  <a:pt x="21150" y="8684"/>
                </a:lnTo>
                <a:lnTo>
                  <a:pt x="21140" y="8699"/>
                </a:lnTo>
                <a:lnTo>
                  <a:pt x="21141" y="8718"/>
                </a:lnTo>
                <a:lnTo>
                  <a:pt x="21130" y="8676"/>
                </a:lnTo>
                <a:lnTo>
                  <a:pt x="21111" y="8536"/>
                </a:lnTo>
                <a:lnTo>
                  <a:pt x="21126" y="8501"/>
                </a:lnTo>
                <a:lnTo>
                  <a:pt x="21106" y="8427"/>
                </a:lnTo>
                <a:lnTo>
                  <a:pt x="21121" y="8423"/>
                </a:lnTo>
                <a:lnTo>
                  <a:pt x="21125" y="8358"/>
                </a:lnTo>
                <a:lnTo>
                  <a:pt x="21105" y="8295"/>
                </a:lnTo>
                <a:lnTo>
                  <a:pt x="21101" y="8319"/>
                </a:lnTo>
                <a:lnTo>
                  <a:pt x="21076" y="8251"/>
                </a:lnTo>
                <a:lnTo>
                  <a:pt x="21076" y="8381"/>
                </a:lnTo>
                <a:lnTo>
                  <a:pt x="21090" y="8459"/>
                </a:lnTo>
                <a:lnTo>
                  <a:pt x="21093" y="8526"/>
                </a:lnTo>
                <a:lnTo>
                  <a:pt x="21091" y="8524"/>
                </a:lnTo>
                <a:lnTo>
                  <a:pt x="21074" y="8450"/>
                </a:lnTo>
                <a:lnTo>
                  <a:pt x="20991" y="8257"/>
                </a:lnTo>
                <a:lnTo>
                  <a:pt x="20989" y="8257"/>
                </a:lnTo>
                <a:lnTo>
                  <a:pt x="20941" y="8135"/>
                </a:lnTo>
                <a:lnTo>
                  <a:pt x="20907" y="8115"/>
                </a:lnTo>
                <a:lnTo>
                  <a:pt x="20880" y="8051"/>
                </a:lnTo>
                <a:lnTo>
                  <a:pt x="20867" y="8039"/>
                </a:lnTo>
                <a:lnTo>
                  <a:pt x="20887" y="8110"/>
                </a:lnTo>
                <a:lnTo>
                  <a:pt x="20880" y="8172"/>
                </a:lnTo>
                <a:lnTo>
                  <a:pt x="20887" y="8260"/>
                </a:lnTo>
                <a:lnTo>
                  <a:pt x="20937" y="8384"/>
                </a:lnTo>
                <a:lnTo>
                  <a:pt x="20890" y="8322"/>
                </a:lnTo>
                <a:lnTo>
                  <a:pt x="20848" y="8085"/>
                </a:lnTo>
                <a:lnTo>
                  <a:pt x="20780" y="7853"/>
                </a:lnTo>
                <a:lnTo>
                  <a:pt x="20721" y="7726"/>
                </a:lnTo>
                <a:lnTo>
                  <a:pt x="20659" y="7642"/>
                </a:lnTo>
                <a:lnTo>
                  <a:pt x="20604" y="7575"/>
                </a:lnTo>
                <a:lnTo>
                  <a:pt x="20524" y="7445"/>
                </a:lnTo>
                <a:lnTo>
                  <a:pt x="20381" y="7279"/>
                </a:lnTo>
                <a:lnTo>
                  <a:pt x="20221" y="7088"/>
                </a:lnTo>
                <a:lnTo>
                  <a:pt x="20154" y="7053"/>
                </a:lnTo>
                <a:lnTo>
                  <a:pt x="20099" y="7034"/>
                </a:lnTo>
                <a:lnTo>
                  <a:pt x="20075" y="7080"/>
                </a:lnTo>
                <a:lnTo>
                  <a:pt x="20025" y="7034"/>
                </a:lnTo>
                <a:lnTo>
                  <a:pt x="20011" y="7018"/>
                </a:lnTo>
                <a:lnTo>
                  <a:pt x="20010" y="7021"/>
                </a:lnTo>
                <a:lnTo>
                  <a:pt x="19913" y="6930"/>
                </a:lnTo>
                <a:lnTo>
                  <a:pt x="19901" y="6940"/>
                </a:lnTo>
                <a:lnTo>
                  <a:pt x="19837" y="6883"/>
                </a:lnTo>
                <a:lnTo>
                  <a:pt x="19770" y="6907"/>
                </a:lnTo>
                <a:lnTo>
                  <a:pt x="19685" y="6907"/>
                </a:lnTo>
                <a:lnTo>
                  <a:pt x="19586" y="6875"/>
                </a:lnTo>
                <a:lnTo>
                  <a:pt x="19536" y="6964"/>
                </a:lnTo>
                <a:lnTo>
                  <a:pt x="19457" y="6841"/>
                </a:lnTo>
                <a:lnTo>
                  <a:pt x="19395" y="6679"/>
                </a:lnTo>
                <a:lnTo>
                  <a:pt x="19330" y="6578"/>
                </a:lnTo>
                <a:lnTo>
                  <a:pt x="19282" y="6381"/>
                </a:lnTo>
                <a:lnTo>
                  <a:pt x="19226" y="6361"/>
                </a:lnTo>
                <a:lnTo>
                  <a:pt x="19231" y="6439"/>
                </a:lnTo>
                <a:lnTo>
                  <a:pt x="19196" y="6516"/>
                </a:lnTo>
                <a:lnTo>
                  <a:pt x="19287" y="6710"/>
                </a:lnTo>
                <a:lnTo>
                  <a:pt x="19258" y="6782"/>
                </a:lnTo>
                <a:lnTo>
                  <a:pt x="19208" y="6750"/>
                </a:lnTo>
                <a:lnTo>
                  <a:pt x="19193" y="6836"/>
                </a:lnTo>
                <a:lnTo>
                  <a:pt x="19116" y="6843"/>
                </a:lnTo>
                <a:lnTo>
                  <a:pt x="19059" y="6743"/>
                </a:lnTo>
                <a:lnTo>
                  <a:pt x="19051" y="6622"/>
                </a:lnTo>
                <a:lnTo>
                  <a:pt x="18970" y="6499"/>
                </a:lnTo>
                <a:lnTo>
                  <a:pt x="18877" y="6312"/>
                </a:lnTo>
                <a:lnTo>
                  <a:pt x="18825" y="6186"/>
                </a:lnTo>
                <a:lnTo>
                  <a:pt x="18882" y="6163"/>
                </a:lnTo>
                <a:lnTo>
                  <a:pt x="18972" y="6306"/>
                </a:lnTo>
                <a:lnTo>
                  <a:pt x="19015" y="6309"/>
                </a:lnTo>
                <a:lnTo>
                  <a:pt x="19076" y="6408"/>
                </a:lnTo>
                <a:lnTo>
                  <a:pt x="19032" y="6258"/>
                </a:lnTo>
                <a:lnTo>
                  <a:pt x="18967" y="6137"/>
                </a:lnTo>
                <a:lnTo>
                  <a:pt x="18908" y="5952"/>
                </a:lnTo>
                <a:lnTo>
                  <a:pt x="18932" y="5915"/>
                </a:lnTo>
                <a:lnTo>
                  <a:pt x="18932" y="5903"/>
                </a:lnTo>
                <a:lnTo>
                  <a:pt x="18959" y="5903"/>
                </a:lnTo>
                <a:lnTo>
                  <a:pt x="18955" y="5878"/>
                </a:lnTo>
                <a:lnTo>
                  <a:pt x="18933" y="5873"/>
                </a:lnTo>
                <a:lnTo>
                  <a:pt x="18933" y="5854"/>
                </a:lnTo>
                <a:lnTo>
                  <a:pt x="18950" y="5858"/>
                </a:lnTo>
                <a:lnTo>
                  <a:pt x="19019" y="5925"/>
                </a:lnTo>
                <a:lnTo>
                  <a:pt x="19037" y="5927"/>
                </a:lnTo>
                <a:lnTo>
                  <a:pt x="19044" y="5942"/>
                </a:lnTo>
                <a:lnTo>
                  <a:pt x="19017" y="5934"/>
                </a:lnTo>
                <a:lnTo>
                  <a:pt x="19029" y="5982"/>
                </a:lnTo>
                <a:lnTo>
                  <a:pt x="19061" y="6028"/>
                </a:lnTo>
                <a:lnTo>
                  <a:pt x="19116" y="6035"/>
                </a:lnTo>
                <a:lnTo>
                  <a:pt x="19176" y="6013"/>
                </a:lnTo>
                <a:lnTo>
                  <a:pt x="19211" y="5952"/>
                </a:lnTo>
                <a:lnTo>
                  <a:pt x="19198" y="5924"/>
                </a:lnTo>
                <a:lnTo>
                  <a:pt x="19181" y="5945"/>
                </a:lnTo>
                <a:lnTo>
                  <a:pt x="19143" y="5934"/>
                </a:lnTo>
                <a:lnTo>
                  <a:pt x="19124" y="5939"/>
                </a:lnTo>
                <a:lnTo>
                  <a:pt x="19111" y="5924"/>
                </a:lnTo>
                <a:lnTo>
                  <a:pt x="19121" y="5878"/>
                </a:lnTo>
                <a:lnTo>
                  <a:pt x="19200" y="5854"/>
                </a:lnTo>
                <a:lnTo>
                  <a:pt x="19236" y="5957"/>
                </a:lnTo>
                <a:lnTo>
                  <a:pt x="19339" y="5977"/>
                </a:lnTo>
                <a:lnTo>
                  <a:pt x="19384" y="6019"/>
                </a:lnTo>
                <a:lnTo>
                  <a:pt x="19372" y="6046"/>
                </a:lnTo>
                <a:lnTo>
                  <a:pt x="19404" y="6115"/>
                </a:lnTo>
                <a:lnTo>
                  <a:pt x="19431" y="6072"/>
                </a:lnTo>
                <a:lnTo>
                  <a:pt x="19444" y="6065"/>
                </a:lnTo>
                <a:lnTo>
                  <a:pt x="19476" y="6082"/>
                </a:lnTo>
                <a:lnTo>
                  <a:pt x="19471" y="6062"/>
                </a:lnTo>
                <a:lnTo>
                  <a:pt x="19513" y="6078"/>
                </a:lnTo>
                <a:lnTo>
                  <a:pt x="19576" y="6102"/>
                </a:lnTo>
                <a:lnTo>
                  <a:pt x="19653" y="6161"/>
                </a:lnTo>
                <a:lnTo>
                  <a:pt x="19626" y="6099"/>
                </a:lnTo>
                <a:lnTo>
                  <a:pt x="19568" y="6062"/>
                </a:lnTo>
                <a:lnTo>
                  <a:pt x="19531" y="6043"/>
                </a:lnTo>
                <a:lnTo>
                  <a:pt x="19484" y="6018"/>
                </a:lnTo>
                <a:lnTo>
                  <a:pt x="19459" y="6016"/>
                </a:lnTo>
                <a:lnTo>
                  <a:pt x="19444" y="5962"/>
                </a:lnTo>
                <a:lnTo>
                  <a:pt x="19377" y="5834"/>
                </a:lnTo>
                <a:lnTo>
                  <a:pt x="19330" y="5708"/>
                </a:lnTo>
                <a:lnTo>
                  <a:pt x="19260" y="5624"/>
                </a:lnTo>
                <a:lnTo>
                  <a:pt x="19136" y="5548"/>
                </a:lnTo>
                <a:lnTo>
                  <a:pt x="19072" y="5535"/>
                </a:lnTo>
                <a:lnTo>
                  <a:pt x="18967" y="5560"/>
                </a:lnTo>
                <a:lnTo>
                  <a:pt x="18932" y="5599"/>
                </a:lnTo>
                <a:lnTo>
                  <a:pt x="18923" y="5634"/>
                </a:lnTo>
                <a:lnTo>
                  <a:pt x="18908" y="5614"/>
                </a:lnTo>
                <a:lnTo>
                  <a:pt x="18856" y="5582"/>
                </a:lnTo>
                <a:lnTo>
                  <a:pt x="18813" y="5514"/>
                </a:lnTo>
                <a:lnTo>
                  <a:pt x="18776" y="5427"/>
                </a:lnTo>
                <a:lnTo>
                  <a:pt x="18729" y="5366"/>
                </a:lnTo>
                <a:lnTo>
                  <a:pt x="18704" y="5334"/>
                </a:lnTo>
                <a:lnTo>
                  <a:pt x="18661" y="5262"/>
                </a:lnTo>
                <a:lnTo>
                  <a:pt x="18577" y="5225"/>
                </a:lnTo>
                <a:lnTo>
                  <a:pt x="18527" y="5171"/>
                </a:lnTo>
                <a:lnTo>
                  <a:pt x="18471" y="5104"/>
                </a:lnTo>
                <a:lnTo>
                  <a:pt x="18466" y="5065"/>
                </a:lnTo>
                <a:lnTo>
                  <a:pt x="18420" y="5030"/>
                </a:lnTo>
                <a:lnTo>
                  <a:pt x="18284" y="4845"/>
                </a:lnTo>
                <a:lnTo>
                  <a:pt x="18321" y="4801"/>
                </a:lnTo>
                <a:lnTo>
                  <a:pt x="18294" y="4732"/>
                </a:lnTo>
                <a:lnTo>
                  <a:pt x="18170" y="4562"/>
                </a:lnTo>
                <a:lnTo>
                  <a:pt x="18070" y="4467"/>
                </a:lnTo>
                <a:lnTo>
                  <a:pt x="17869" y="4279"/>
                </a:lnTo>
                <a:lnTo>
                  <a:pt x="17661" y="4100"/>
                </a:lnTo>
                <a:lnTo>
                  <a:pt x="17557" y="4045"/>
                </a:lnTo>
                <a:lnTo>
                  <a:pt x="17301" y="3858"/>
                </a:lnTo>
                <a:lnTo>
                  <a:pt x="17072" y="3777"/>
                </a:lnTo>
                <a:lnTo>
                  <a:pt x="16910" y="3745"/>
                </a:lnTo>
                <a:lnTo>
                  <a:pt x="16739" y="3659"/>
                </a:lnTo>
                <a:lnTo>
                  <a:pt x="16625" y="3649"/>
                </a:lnTo>
                <a:lnTo>
                  <a:pt x="16538" y="3755"/>
                </a:lnTo>
                <a:lnTo>
                  <a:pt x="16575" y="3845"/>
                </a:lnTo>
                <a:lnTo>
                  <a:pt x="16670" y="3909"/>
                </a:lnTo>
                <a:lnTo>
                  <a:pt x="16677" y="3986"/>
                </a:lnTo>
                <a:lnTo>
                  <a:pt x="16607" y="4015"/>
                </a:lnTo>
                <a:lnTo>
                  <a:pt x="16643" y="4146"/>
                </a:lnTo>
                <a:lnTo>
                  <a:pt x="16163" y="3794"/>
                </a:lnTo>
                <a:lnTo>
                  <a:pt x="15751" y="3543"/>
                </a:lnTo>
                <a:lnTo>
                  <a:pt x="15567" y="3313"/>
                </a:lnTo>
                <a:lnTo>
                  <a:pt x="15445" y="3102"/>
                </a:lnTo>
                <a:lnTo>
                  <a:pt x="15314" y="3028"/>
                </a:lnTo>
                <a:lnTo>
                  <a:pt x="15254" y="2924"/>
                </a:lnTo>
                <a:lnTo>
                  <a:pt x="15353" y="2914"/>
                </a:lnTo>
                <a:lnTo>
                  <a:pt x="15254" y="2816"/>
                </a:lnTo>
                <a:lnTo>
                  <a:pt x="15092" y="2680"/>
                </a:lnTo>
                <a:lnTo>
                  <a:pt x="15062" y="2747"/>
                </a:lnTo>
                <a:lnTo>
                  <a:pt x="14705" y="2650"/>
                </a:lnTo>
                <a:lnTo>
                  <a:pt x="14511" y="2520"/>
                </a:lnTo>
                <a:lnTo>
                  <a:pt x="14610" y="2427"/>
                </a:lnTo>
                <a:lnTo>
                  <a:pt x="14320" y="2338"/>
                </a:lnTo>
                <a:lnTo>
                  <a:pt x="14188" y="2347"/>
                </a:lnTo>
                <a:lnTo>
                  <a:pt x="14101" y="2291"/>
                </a:lnTo>
                <a:lnTo>
                  <a:pt x="14312" y="2262"/>
                </a:lnTo>
                <a:lnTo>
                  <a:pt x="14521" y="2323"/>
                </a:lnTo>
                <a:lnTo>
                  <a:pt x="14752" y="2380"/>
                </a:lnTo>
                <a:lnTo>
                  <a:pt x="15018" y="2444"/>
                </a:lnTo>
                <a:lnTo>
                  <a:pt x="15145" y="2535"/>
                </a:lnTo>
                <a:lnTo>
                  <a:pt x="15206" y="2527"/>
                </a:lnTo>
                <a:lnTo>
                  <a:pt x="15333" y="2567"/>
                </a:lnTo>
                <a:lnTo>
                  <a:pt x="15532" y="2572"/>
                </a:lnTo>
                <a:lnTo>
                  <a:pt x="15756" y="2500"/>
                </a:lnTo>
                <a:lnTo>
                  <a:pt x="15892" y="2451"/>
                </a:lnTo>
                <a:lnTo>
                  <a:pt x="15942" y="2417"/>
                </a:lnTo>
                <a:lnTo>
                  <a:pt x="15729" y="2323"/>
                </a:lnTo>
                <a:lnTo>
                  <a:pt x="15594" y="2316"/>
                </a:lnTo>
                <a:lnTo>
                  <a:pt x="15455" y="2219"/>
                </a:lnTo>
                <a:lnTo>
                  <a:pt x="15303" y="2220"/>
                </a:lnTo>
                <a:lnTo>
                  <a:pt x="15115" y="2121"/>
                </a:lnTo>
                <a:lnTo>
                  <a:pt x="15100" y="2160"/>
                </a:lnTo>
                <a:lnTo>
                  <a:pt x="14976" y="2156"/>
                </a:lnTo>
                <a:lnTo>
                  <a:pt x="14903" y="2102"/>
                </a:lnTo>
                <a:lnTo>
                  <a:pt x="14735" y="2145"/>
                </a:lnTo>
                <a:lnTo>
                  <a:pt x="14792" y="2217"/>
                </a:lnTo>
                <a:lnTo>
                  <a:pt x="14749" y="2234"/>
                </a:lnTo>
                <a:lnTo>
                  <a:pt x="14558" y="2203"/>
                </a:lnTo>
                <a:lnTo>
                  <a:pt x="14462" y="2214"/>
                </a:lnTo>
                <a:lnTo>
                  <a:pt x="14385" y="2138"/>
                </a:lnTo>
                <a:lnTo>
                  <a:pt x="14271" y="2107"/>
                </a:lnTo>
                <a:lnTo>
                  <a:pt x="14278" y="2067"/>
                </a:lnTo>
                <a:lnTo>
                  <a:pt x="14010" y="1980"/>
                </a:lnTo>
                <a:lnTo>
                  <a:pt x="13973" y="1877"/>
                </a:lnTo>
                <a:lnTo>
                  <a:pt x="13901" y="1884"/>
                </a:lnTo>
                <a:lnTo>
                  <a:pt x="13736" y="1855"/>
                </a:lnTo>
                <a:lnTo>
                  <a:pt x="13557" y="1833"/>
                </a:lnTo>
                <a:lnTo>
                  <a:pt x="13480" y="1804"/>
                </a:lnTo>
                <a:lnTo>
                  <a:pt x="13207" y="1751"/>
                </a:lnTo>
                <a:lnTo>
                  <a:pt x="13081" y="1672"/>
                </a:lnTo>
                <a:lnTo>
                  <a:pt x="13041" y="1682"/>
                </a:lnTo>
                <a:lnTo>
                  <a:pt x="13019" y="1715"/>
                </a:lnTo>
                <a:lnTo>
                  <a:pt x="13033" y="1751"/>
                </a:lnTo>
                <a:lnTo>
                  <a:pt x="13011" y="1831"/>
                </a:lnTo>
                <a:lnTo>
                  <a:pt x="13031" y="1900"/>
                </a:lnTo>
                <a:lnTo>
                  <a:pt x="12946" y="1853"/>
                </a:lnTo>
                <a:lnTo>
                  <a:pt x="12820" y="1847"/>
                </a:lnTo>
                <a:lnTo>
                  <a:pt x="12818" y="1848"/>
                </a:lnTo>
                <a:lnTo>
                  <a:pt x="12746" y="1865"/>
                </a:lnTo>
                <a:lnTo>
                  <a:pt x="12741" y="1916"/>
                </a:lnTo>
                <a:lnTo>
                  <a:pt x="12643" y="1902"/>
                </a:lnTo>
                <a:lnTo>
                  <a:pt x="12684" y="1877"/>
                </a:lnTo>
                <a:lnTo>
                  <a:pt x="12673" y="1833"/>
                </a:lnTo>
                <a:lnTo>
                  <a:pt x="12582" y="1815"/>
                </a:lnTo>
                <a:lnTo>
                  <a:pt x="12522" y="1774"/>
                </a:lnTo>
                <a:lnTo>
                  <a:pt x="12534" y="1732"/>
                </a:lnTo>
                <a:lnTo>
                  <a:pt x="12455" y="1675"/>
                </a:lnTo>
                <a:lnTo>
                  <a:pt x="12418" y="1628"/>
                </a:lnTo>
                <a:lnTo>
                  <a:pt x="12350" y="1602"/>
                </a:lnTo>
                <a:close/>
                <a:moveTo>
                  <a:pt x="12207" y="2331"/>
                </a:moveTo>
                <a:lnTo>
                  <a:pt x="12192" y="2343"/>
                </a:lnTo>
                <a:lnTo>
                  <a:pt x="12248" y="2402"/>
                </a:lnTo>
                <a:lnTo>
                  <a:pt x="12293" y="2421"/>
                </a:lnTo>
                <a:lnTo>
                  <a:pt x="12303" y="2419"/>
                </a:lnTo>
                <a:lnTo>
                  <a:pt x="12405" y="2409"/>
                </a:lnTo>
                <a:lnTo>
                  <a:pt x="12422" y="2375"/>
                </a:lnTo>
                <a:lnTo>
                  <a:pt x="12358" y="2355"/>
                </a:lnTo>
                <a:lnTo>
                  <a:pt x="12281" y="2331"/>
                </a:lnTo>
                <a:lnTo>
                  <a:pt x="12207" y="2331"/>
                </a:lnTo>
                <a:close/>
                <a:moveTo>
                  <a:pt x="9008" y="2431"/>
                </a:moveTo>
                <a:lnTo>
                  <a:pt x="8918" y="2543"/>
                </a:lnTo>
                <a:lnTo>
                  <a:pt x="8958" y="2580"/>
                </a:lnTo>
                <a:lnTo>
                  <a:pt x="8967" y="2676"/>
                </a:lnTo>
                <a:lnTo>
                  <a:pt x="8928" y="2803"/>
                </a:lnTo>
                <a:lnTo>
                  <a:pt x="8901" y="2858"/>
                </a:lnTo>
                <a:lnTo>
                  <a:pt x="8992" y="2867"/>
                </a:lnTo>
                <a:lnTo>
                  <a:pt x="9062" y="2868"/>
                </a:lnTo>
                <a:lnTo>
                  <a:pt x="9176" y="2814"/>
                </a:lnTo>
                <a:lnTo>
                  <a:pt x="9256" y="2803"/>
                </a:lnTo>
                <a:lnTo>
                  <a:pt x="9390" y="2717"/>
                </a:lnTo>
                <a:lnTo>
                  <a:pt x="9295" y="2675"/>
                </a:lnTo>
                <a:lnTo>
                  <a:pt x="9278" y="2592"/>
                </a:lnTo>
                <a:lnTo>
                  <a:pt x="9248" y="2495"/>
                </a:lnTo>
                <a:lnTo>
                  <a:pt x="9239" y="2456"/>
                </a:lnTo>
                <a:lnTo>
                  <a:pt x="9074" y="2458"/>
                </a:lnTo>
                <a:lnTo>
                  <a:pt x="9008" y="2431"/>
                </a:lnTo>
                <a:close/>
                <a:moveTo>
                  <a:pt x="8468" y="2488"/>
                </a:moveTo>
                <a:lnTo>
                  <a:pt x="8433" y="2527"/>
                </a:lnTo>
                <a:lnTo>
                  <a:pt x="8332" y="2552"/>
                </a:lnTo>
                <a:lnTo>
                  <a:pt x="8252" y="2537"/>
                </a:lnTo>
                <a:lnTo>
                  <a:pt x="8188" y="2592"/>
                </a:lnTo>
                <a:lnTo>
                  <a:pt x="8061" y="2715"/>
                </a:lnTo>
                <a:lnTo>
                  <a:pt x="8012" y="2811"/>
                </a:lnTo>
                <a:lnTo>
                  <a:pt x="7967" y="2860"/>
                </a:lnTo>
                <a:lnTo>
                  <a:pt x="7855" y="2915"/>
                </a:lnTo>
                <a:lnTo>
                  <a:pt x="7755" y="2983"/>
                </a:lnTo>
                <a:lnTo>
                  <a:pt x="7790" y="3016"/>
                </a:lnTo>
                <a:lnTo>
                  <a:pt x="7868" y="3011"/>
                </a:lnTo>
                <a:lnTo>
                  <a:pt x="7813" y="3084"/>
                </a:lnTo>
                <a:lnTo>
                  <a:pt x="7868" y="3111"/>
                </a:lnTo>
                <a:lnTo>
                  <a:pt x="8006" y="3064"/>
                </a:lnTo>
                <a:lnTo>
                  <a:pt x="8140" y="3028"/>
                </a:lnTo>
                <a:lnTo>
                  <a:pt x="8245" y="3062"/>
                </a:lnTo>
                <a:lnTo>
                  <a:pt x="8399" y="3102"/>
                </a:lnTo>
                <a:lnTo>
                  <a:pt x="8493" y="3094"/>
                </a:lnTo>
                <a:lnTo>
                  <a:pt x="8551" y="3072"/>
                </a:lnTo>
                <a:lnTo>
                  <a:pt x="8567" y="3035"/>
                </a:lnTo>
                <a:lnTo>
                  <a:pt x="8409" y="2984"/>
                </a:lnTo>
                <a:lnTo>
                  <a:pt x="8377" y="2937"/>
                </a:lnTo>
                <a:lnTo>
                  <a:pt x="8533" y="2981"/>
                </a:lnTo>
                <a:lnTo>
                  <a:pt x="8610" y="2978"/>
                </a:lnTo>
                <a:lnTo>
                  <a:pt x="8595" y="2904"/>
                </a:lnTo>
                <a:lnTo>
                  <a:pt x="8714" y="2900"/>
                </a:lnTo>
                <a:lnTo>
                  <a:pt x="8774" y="2811"/>
                </a:lnTo>
                <a:lnTo>
                  <a:pt x="8804" y="2865"/>
                </a:lnTo>
                <a:lnTo>
                  <a:pt x="8870" y="2853"/>
                </a:lnTo>
                <a:lnTo>
                  <a:pt x="8923" y="2729"/>
                </a:lnTo>
                <a:lnTo>
                  <a:pt x="8915" y="2675"/>
                </a:lnTo>
                <a:lnTo>
                  <a:pt x="8880" y="2586"/>
                </a:lnTo>
                <a:lnTo>
                  <a:pt x="8767" y="2612"/>
                </a:lnTo>
                <a:lnTo>
                  <a:pt x="8694" y="2658"/>
                </a:lnTo>
                <a:lnTo>
                  <a:pt x="8767" y="2557"/>
                </a:lnTo>
                <a:lnTo>
                  <a:pt x="8704" y="2542"/>
                </a:lnTo>
                <a:lnTo>
                  <a:pt x="8630" y="2582"/>
                </a:lnTo>
                <a:lnTo>
                  <a:pt x="8533" y="2656"/>
                </a:lnTo>
                <a:lnTo>
                  <a:pt x="8413" y="2702"/>
                </a:lnTo>
                <a:lnTo>
                  <a:pt x="8456" y="2644"/>
                </a:lnTo>
                <a:lnTo>
                  <a:pt x="8531" y="2602"/>
                </a:lnTo>
                <a:lnTo>
                  <a:pt x="8592" y="2540"/>
                </a:lnTo>
                <a:lnTo>
                  <a:pt x="8615" y="2511"/>
                </a:lnTo>
                <a:lnTo>
                  <a:pt x="8468" y="2488"/>
                </a:lnTo>
                <a:close/>
                <a:moveTo>
                  <a:pt x="9465" y="2944"/>
                </a:moveTo>
                <a:lnTo>
                  <a:pt x="9392" y="2947"/>
                </a:lnTo>
                <a:lnTo>
                  <a:pt x="9347" y="2995"/>
                </a:lnTo>
                <a:lnTo>
                  <a:pt x="9321" y="3075"/>
                </a:lnTo>
                <a:lnTo>
                  <a:pt x="9293" y="3099"/>
                </a:lnTo>
                <a:lnTo>
                  <a:pt x="9303" y="3149"/>
                </a:lnTo>
                <a:lnTo>
                  <a:pt x="9383" y="3225"/>
                </a:lnTo>
                <a:lnTo>
                  <a:pt x="9412" y="3185"/>
                </a:lnTo>
                <a:lnTo>
                  <a:pt x="9464" y="3156"/>
                </a:lnTo>
                <a:lnTo>
                  <a:pt x="9472" y="3052"/>
                </a:lnTo>
                <a:lnTo>
                  <a:pt x="9465" y="2944"/>
                </a:lnTo>
                <a:close/>
                <a:moveTo>
                  <a:pt x="9178" y="2961"/>
                </a:moveTo>
                <a:lnTo>
                  <a:pt x="9104" y="2978"/>
                </a:lnTo>
                <a:lnTo>
                  <a:pt x="8948" y="3101"/>
                </a:lnTo>
                <a:lnTo>
                  <a:pt x="8973" y="3008"/>
                </a:lnTo>
                <a:lnTo>
                  <a:pt x="8931" y="2984"/>
                </a:lnTo>
                <a:lnTo>
                  <a:pt x="8876" y="3027"/>
                </a:lnTo>
                <a:lnTo>
                  <a:pt x="8834" y="3131"/>
                </a:lnTo>
                <a:lnTo>
                  <a:pt x="8739" y="3239"/>
                </a:lnTo>
                <a:lnTo>
                  <a:pt x="8781" y="3293"/>
                </a:lnTo>
                <a:lnTo>
                  <a:pt x="8853" y="3323"/>
                </a:lnTo>
                <a:lnTo>
                  <a:pt x="8890" y="3298"/>
                </a:lnTo>
                <a:lnTo>
                  <a:pt x="8896" y="3261"/>
                </a:lnTo>
                <a:lnTo>
                  <a:pt x="8955" y="3279"/>
                </a:lnTo>
                <a:lnTo>
                  <a:pt x="9027" y="3309"/>
                </a:lnTo>
                <a:lnTo>
                  <a:pt x="9074" y="3294"/>
                </a:lnTo>
                <a:lnTo>
                  <a:pt x="9057" y="3240"/>
                </a:lnTo>
                <a:lnTo>
                  <a:pt x="8891" y="3198"/>
                </a:lnTo>
                <a:lnTo>
                  <a:pt x="8960" y="3158"/>
                </a:lnTo>
                <a:lnTo>
                  <a:pt x="9092" y="3165"/>
                </a:lnTo>
                <a:lnTo>
                  <a:pt x="9228" y="3131"/>
                </a:lnTo>
                <a:lnTo>
                  <a:pt x="9229" y="3084"/>
                </a:lnTo>
                <a:lnTo>
                  <a:pt x="9178" y="2961"/>
                </a:lnTo>
                <a:close/>
                <a:moveTo>
                  <a:pt x="8558" y="3107"/>
                </a:moveTo>
                <a:lnTo>
                  <a:pt x="8409" y="3109"/>
                </a:lnTo>
                <a:lnTo>
                  <a:pt x="8464" y="3183"/>
                </a:lnTo>
                <a:lnTo>
                  <a:pt x="8521" y="3173"/>
                </a:lnTo>
                <a:lnTo>
                  <a:pt x="8565" y="3128"/>
                </a:lnTo>
                <a:lnTo>
                  <a:pt x="8558" y="3107"/>
                </a:lnTo>
                <a:close/>
                <a:moveTo>
                  <a:pt x="7735" y="3131"/>
                </a:moveTo>
                <a:lnTo>
                  <a:pt x="7619" y="3170"/>
                </a:lnTo>
                <a:lnTo>
                  <a:pt x="7602" y="3212"/>
                </a:lnTo>
                <a:lnTo>
                  <a:pt x="7509" y="3261"/>
                </a:lnTo>
                <a:lnTo>
                  <a:pt x="7537" y="3304"/>
                </a:lnTo>
                <a:lnTo>
                  <a:pt x="7614" y="3291"/>
                </a:lnTo>
                <a:lnTo>
                  <a:pt x="7653" y="3286"/>
                </a:lnTo>
                <a:lnTo>
                  <a:pt x="7701" y="3267"/>
                </a:lnTo>
                <a:lnTo>
                  <a:pt x="7781" y="3234"/>
                </a:lnTo>
                <a:lnTo>
                  <a:pt x="7745" y="3183"/>
                </a:lnTo>
                <a:lnTo>
                  <a:pt x="7735" y="3131"/>
                </a:lnTo>
                <a:close/>
                <a:moveTo>
                  <a:pt x="8270" y="3193"/>
                </a:moveTo>
                <a:lnTo>
                  <a:pt x="8073" y="3242"/>
                </a:lnTo>
                <a:lnTo>
                  <a:pt x="7994" y="3249"/>
                </a:lnTo>
                <a:lnTo>
                  <a:pt x="7949" y="3282"/>
                </a:lnTo>
                <a:lnTo>
                  <a:pt x="7950" y="3368"/>
                </a:lnTo>
                <a:lnTo>
                  <a:pt x="8078" y="3419"/>
                </a:lnTo>
                <a:lnTo>
                  <a:pt x="8188" y="3383"/>
                </a:lnTo>
                <a:lnTo>
                  <a:pt x="8230" y="3442"/>
                </a:lnTo>
                <a:lnTo>
                  <a:pt x="8282" y="3449"/>
                </a:lnTo>
                <a:lnTo>
                  <a:pt x="8317" y="3378"/>
                </a:lnTo>
                <a:lnTo>
                  <a:pt x="8384" y="3350"/>
                </a:lnTo>
                <a:lnTo>
                  <a:pt x="8356" y="3279"/>
                </a:lnTo>
                <a:lnTo>
                  <a:pt x="8225" y="3279"/>
                </a:lnTo>
                <a:lnTo>
                  <a:pt x="8314" y="3213"/>
                </a:lnTo>
                <a:lnTo>
                  <a:pt x="8270" y="3193"/>
                </a:lnTo>
                <a:close/>
                <a:moveTo>
                  <a:pt x="9310" y="3289"/>
                </a:moveTo>
                <a:lnTo>
                  <a:pt x="9226" y="3291"/>
                </a:lnTo>
                <a:lnTo>
                  <a:pt x="9204" y="3358"/>
                </a:lnTo>
                <a:lnTo>
                  <a:pt x="9233" y="3392"/>
                </a:lnTo>
                <a:lnTo>
                  <a:pt x="9291" y="3375"/>
                </a:lnTo>
                <a:lnTo>
                  <a:pt x="9321" y="3335"/>
                </a:lnTo>
                <a:lnTo>
                  <a:pt x="9310" y="3289"/>
                </a:lnTo>
                <a:close/>
                <a:moveTo>
                  <a:pt x="9358" y="3372"/>
                </a:moveTo>
                <a:lnTo>
                  <a:pt x="9311" y="3405"/>
                </a:lnTo>
                <a:lnTo>
                  <a:pt x="9303" y="3449"/>
                </a:lnTo>
                <a:lnTo>
                  <a:pt x="9363" y="3441"/>
                </a:lnTo>
                <a:lnTo>
                  <a:pt x="9383" y="3434"/>
                </a:lnTo>
                <a:lnTo>
                  <a:pt x="9375" y="3385"/>
                </a:lnTo>
                <a:lnTo>
                  <a:pt x="9358" y="3372"/>
                </a:lnTo>
                <a:close/>
                <a:moveTo>
                  <a:pt x="8694" y="3390"/>
                </a:moveTo>
                <a:lnTo>
                  <a:pt x="8657" y="3446"/>
                </a:lnTo>
                <a:lnTo>
                  <a:pt x="8575" y="3407"/>
                </a:lnTo>
                <a:lnTo>
                  <a:pt x="8520" y="3431"/>
                </a:lnTo>
                <a:lnTo>
                  <a:pt x="8488" y="3491"/>
                </a:lnTo>
                <a:lnTo>
                  <a:pt x="8585" y="3548"/>
                </a:lnTo>
                <a:lnTo>
                  <a:pt x="8664" y="3577"/>
                </a:lnTo>
                <a:lnTo>
                  <a:pt x="8751" y="3584"/>
                </a:lnTo>
                <a:lnTo>
                  <a:pt x="8734" y="3574"/>
                </a:lnTo>
                <a:lnTo>
                  <a:pt x="8779" y="3537"/>
                </a:lnTo>
                <a:lnTo>
                  <a:pt x="8769" y="3471"/>
                </a:lnTo>
                <a:lnTo>
                  <a:pt x="8804" y="3442"/>
                </a:lnTo>
                <a:lnTo>
                  <a:pt x="8694" y="3390"/>
                </a:lnTo>
                <a:close/>
                <a:moveTo>
                  <a:pt x="16992" y="3424"/>
                </a:moveTo>
                <a:lnTo>
                  <a:pt x="16821" y="3486"/>
                </a:lnTo>
                <a:lnTo>
                  <a:pt x="16712" y="3506"/>
                </a:lnTo>
                <a:lnTo>
                  <a:pt x="16580" y="3493"/>
                </a:lnTo>
                <a:lnTo>
                  <a:pt x="16468" y="3511"/>
                </a:lnTo>
                <a:lnTo>
                  <a:pt x="16391" y="3526"/>
                </a:lnTo>
                <a:lnTo>
                  <a:pt x="16431" y="3564"/>
                </a:lnTo>
                <a:lnTo>
                  <a:pt x="16474" y="3537"/>
                </a:lnTo>
                <a:lnTo>
                  <a:pt x="16582" y="3617"/>
                </a:lnTo>
                <a:lnTo>
                  <a:pt x="16769" y="3646"/>
                </a:lnTo>
                <a:lnTo>
                  <a:pt x="16871" y="3611"/>
                </a:lnTo>
                <a:lnTo>
                  <a:pt x="17047" y="3639"/>
                </a:lnTo>
                <a:lnTo>
                  <a:pt x="17156" y="3676"/>
                </a:lnTo>
                <a:lnTo>
                  <a:pt x="17286" y="3691"/>
                </a:lnTo>
                <a:lnTo>
                  <a:pt x="17413" y="3725"/>
                </a:lnTo>
                <a:lnTo>
                  <a:pt x="17506" y="3730"/>
                </a:lnTo>
                <a:lnTo>
                  <a:pt x="17375" y="3648"/>
                </a:lnTo>
                <a:lnTo>
                  <a:pt x="17405" y="3590"/>
                </a:lnTo>
                <a:lnTo>
                  <a:pt x="17318" y="3570"/>
                </a:lnTo>
                <a:lnTo>
                  <a:pt x="17246" y="3638"/>
                </a:lnTo>
                <a:lnTo>
                  <a:pt x="17032" y="3552"/>
                </a:lnTo>
                <a:lnTo>
                  <a:pt x="16992" y="3424"/>
                </a:lnTo>
                <a:close/>
                <a:moveTo>
                  <a:pt x="7969" y="3439"/>
                </a:moveTo>
                <a:lnTo>
                  <a:pt x="7927" y="3483"/>
                </a:lnTo>
                <a:lnTo>
                  <a:pt x="8011" y="3558"/>
                </a:lnTo>
                <a:lnTo>
                  <a:pt x="8009" y="3614"/>
                </a:lnTo>
                <a:lnTo>
                  <a:pt x="8113" y="3707"/>
                </a:lnTo>
                <a:lnTo>
                  <a:pt x="8198" y="3644"/>
                </a:lnTo>
                <a:lnTo>
                  <a:pt x="8257" y="3570"/>
                </a:lnTo>
                <a:lnTo>
                  <a:pt x="8243" y="3521"/>
                </a:lnTo>
                <a:lnTo>
                  <a:pt x="8193" y="3481"/>
                </a:lnTo>
                <a:lnTo>
                  <a:pt x="8120" y="3456"/>
                </a:lnTo>
                <a:lnTo>
                  <a:pt x="7969" y="3439"/>
                </a:lnTo>
                <a:close/>
                <a:moveTo>
                  <a:pt x="17501" y="3461"/>
                </a:moveTo>
                <a:lnTo>
                  <a:pt x="17594" y="3540"/>
                </a:lnTo>
                <a:lnTo>
                  <a:pt x="17613" y="3604"/>
                </a:lnTo>
                <a:lnTo>
                  <a:pt x="17619" y="3670"/>
                </a:lnTo>
                <a:lnTo>
                  <a:pt x="17562" y="3755"/>
                </a:lnTo>
                <a:lnTo>
                  <a:pt x="17673" y="3808"/>
                </a:lnTo>
                <a:lnTo>
                  <a:pt x="17852" y="3882"/>
                </a:lnTo>
                <a:lnTo>
                  <a:pt x="17917" y="3994"/>
                </a:lnTo>
                <a:lnTo>
                  <a:pt x="18033" y="4074"/>
                </a:lnTo>
                <a:lnTo>
                  <a:pt x="18140" y="4099"/>
                </a:lnTo>
                <a:lnTo>
                  <a:pt x="18076" y="3981"/>
                </a:lnTo>
                <a:lnTo>
                  <a:pt x="17921" y="3883"/>
                </a:lnTo>
                <a:lnTo>
                  <a:pt x="17906" y="3745"/>
                </a:lnTo>
                <a:lnTo>
                  <a:pt x="17740" y="3624"/>
                </a:lnTo>
                <a:lnTo>
                  <a:pt x="17614" y="3469"/>
                </a:lnTo>
                <a:lnTo>
                  <a:pt x="17501" y="3461"/>
                </a:lnTo>
                <a:close/>
                <a:moveTo>
                  <a:pt x="9156" y="3528"/>
                </a:moveTo>
                <a:lnTo>
                  <a:pt x="9095" y="3579"/>
                </a:lnTo>
                <a:lnTo>
                  <a:pt x="9010" y="3594"/>
                </a:lnTo>
                <a:lnTo>
                  <a:pt x="8955" y="3629"/>
                </a:lnTo>
                <a:lnTo>
                  <a:pt x="9025" y="3648"/>
                </a:lnTo>
                <a:lnTo>
                  <a:pt x="9112" y="3663"/>
                </a:lnTo>
                <a:lnTo>
                  <a:pt x="9224" y="3627"/>
                </a:lnTo>
                <a:lnTo>
                  <a:pt x="9290" y="3596"/>
                </a:lnTo>
                <a:lnTo>
                  <a:pt x="9236" y="3567"/>
                </a:lnTo>
                <a:lnTo>
                  <a:pt x="9174" y="3574"/>
                </a:lnTo>
                <a:lnTo>
                  <a:pt x="9156" y="3528"/>
                </a:lnTo>
                <a:close/>
                <a:moveTo>
                  <a:pt x="8439" y="3530"/>
                </a:moveTo>
                <a:lnTo>
                  <a:pt x="8367" y="3558"/>
                </a:lnTo>
                <a:lnTo>
                  <a:pt x="8319" y="3604"/>
                </a:lnTo>
                <a:lnTo>
                  <a:pt x="8366" y="3643"/>
                </a:lnTo>
                <a:lnTo>
                  <a:pt x="8423" y="3644"/>
                </a:lnTo>
                <a:lnTo>
                  <a:pt x="8498" y="3634"/>
                </a:lnTo>
                <a:lnTo>
                  <a:pt x="8495" y="3574"/>
                </a:lnTo>
                <a:lnTo>
                  <a:pt x="8439" y="3530"/>
                </a:lnTo>
                <a:close/>
                <a:moveTo>
                  <a:pt x="13056" y="3542"/>
                </a:moveTo>
                <a:lnTo>
                  <a:pt x="13081" y="3639"/>
                </a:lnTo>
                <a:lnTo>
                  <a:pt x="13101" y="3708"/>
                </a:lnTo>
                <a:lnTo>
                  <a:pt x="13158" y="3703"/>
                </a:lnTo>
                <a:lnTo>
                  <a:pt x="13175" y="3619"/>
                </a:lnTo>
                <a:lnTo>
                  <a:pt x="13147" y="3560"/>
                </a:lnTo>
                <a:lnTo>
                  <a:pt x="13056" y="3542"/>
                </a:lnTo>
                <a:close/>
                <a:moveTo>
                  <a:pt x="8722" y="3626"/>
                </a:moveTo>
                <a:lnTo>
                  <a:pt x="8647" y="3643"/>
                </a:lnTo>
                <a:lnTo>
                  <a:pt x="8580" y="3700"/>
                </a:lnTo>
                <a:lnTo>
                  <a:pt x="8490" y="3710"/>
                </a:lnTo>
                <a:lnTo>
                  <a:pt x="8407" y="3690"/>
                </a:lnTo>
                <a:lnTo>
                  <a:pt x="8314" y="3676"/>
                </a:lnTo>
                <a:lnTo>
                  <a:pt x="8200" y="3759"/>
                </a:lnTo>
                <a:lnTo>
                  <a:pt x="8145" y="3814"/>
                </a:lnTo>
                <a:lnTo>
                  <a:pt x="8106" y="3893"/>
                </a:lnTo>
                <a:lnTo>
                  <a:pt x="8078" y="4006"/>
                </a:lnTo>
                <a:lnTo>
                  <a:pt x="8036" y="4053"/>
                </a:lnTo>
                <a:lnTo>
                  <a:pt x="8049" y="4116"/>
                </a:lnTo>
                <a:lnTo>
                  <a:pt x="8086" y="4144"/>
                </a:lnTo>
                <a:lnTo>
                  <a:pt x="8161" y="4143"/>
                </a:lnTo>
                <a:lnTo>
                  <a:pt x="8242" y="4111"/>
                </a:lnTo>
                <a:lnTo>
                  <a:pt x="8279" y="4053"/>
                </a:lnTo>
                <a:lnTo>
                  <a:pt x="8297" y="3979"/>
                </a:lnTo>
                <a:lnTo>
                  <a:pt x="8289" y="3915"/>
                </a:lnTo>
                <a:lnTo>
                  <a:pt x="8330" y="3867"/>
                </a:lnTo>
                <a:lnTo>
                  <a:pt x="8366" y="3823"/>
                </a:lnTo>
                <a:lnTo>
                  <a:pt x="8418" y="3809"/>
                </a:lnTo>
                <a:lnTo>
                  <a:pt x="8478" y="3781"/>
                </a:lnTo>
                <a:lnTo>
                  <a:pt x="8533" y="3806"/>
                </a:lnTo>
                <a:lnTo>
                  <a:pt x="8603" y="3792"/>
                </a:lnTo>
                <a:lnTo>
                  <a:pt x="8645" y="3734"/>
                </a:lnTo>
                <a:lnTo>
                  <a:pt x="8719" y="3717"/>
                </a:lnTo>
                <a:lnTo>
                  <a:pt x="8776" y="3661"/>
                </a:lnTo>
                <a:lnTo>
                  <a:pt x="8722" y="3626"/>
                </a:lnTo>
                <a:close/>
                <a:moveTo>
                  <a:pt x="6400" y="3629"/>
                </a:moveTo>
                <a:lnTo>
                  <a:pt x="6369" y="3715"/>
                </a:lnTo>
                <a:lnTo>
                  <a:pt x="6268" y="3735"/>
                </a:lnTo>
                <a:lnTo>
                  <a:pt x="6303" y="3828"/>
                </a:lnTo>
                <a:lnTo>
                  <a:pt x="6359" y="3892"/>
                </a:lnTo>
                <a:lnTo>
                  <a:pt x="6271" y="3927"/>
                </a:lnTo>
                <a:lnTo>
                  <a:pt x="6191" y="4030"/>
                </a:lnTo>
                <a:lnTo>
                  <a:pt x="6220" y="4085"/>
                </a:lnTo>
                <a:lnTo>
                  <a:pt x="6290" y="4038"/>
                </a:lnTo>
                <a:lnTo>
                  <a:pt x="6297" y="3991"/>
                </a:lnTo>
                <a:lnTo>
                  <a:pt x="6375" y="3984"/>
                </a:lnTo>
                <a:lnTo>
                  <a:pt x="6456" y="3912"/>
                </a:lnTo>
                <a:lnTo>
                  <a:pt x="6539" y="3846"/>
                </a:lnTo>
                <a:lnTo>
                  <a:pt x="6598" y="3813"/>
                </a:lnTo>
                <a:lnTo>
                  <a:pt x="6588" y="3781"/>
                </a:lnTo>
                <a:lnTo>
                  <a:pt x="6663" y="3774"/>
                </a:lnTo>
                <a:lnTo>
                  <a:pt x="6697" y="3732"/>
                </a:lnTo>
                <a:lnTo>
                  <a:pt x="6564" y="3703"/>
                </a:lnTo>
                <a:lnTo>
                  <a:pt x="6447" y="3688"/>
                </a:lnTo>
                <a:lnTo>
                  <a:pt x="6400" y="3629"/>
                </a:lnTo>
                <a:close/>
                <a:moveTo>
                  <a:pt x="7678" y="3639"/>
                </a:moveTo>
                <a:lnTo>
                  <a:pt x="7639" y="3703"/>
                </a:lnTo>
                <a:lnTo>
                  <a:pt x="7594" y="3643"/>
                </a:lnTo>
                <a:lnTo>
                  <a:pt x="7517" y="3671"/>
                </a:lnTo>
                <a:lnTo>
                  <a:pt x="7448" y="3744"/>
                </a:lnTo>
                <a:lnTo>
                  <a:pt x="7350" y="3840"/>
                </a:lnTo>
                <a:lnTo>
                  <a:pt x="7231" y="4020"/>
                </a:lnTo>
                <a:lnTo>
                  <a:pt x="7217" y="4112"/>
                </a:lnTo>
                <a:lnTo>
                  <a:pt x="7257" y="4139"/>
                </a:lnTo>
                <a:lnTo>
                  <a:pt x="7187" y="4180"/>
                </a:lnTo>
                <a:lnTo>
                  <a:pt x="7162" y="4225"/>
                </a:lnTo>
                <a:lnTo>
                  <a:pt x="7040" y="4282"/>
                </a:lnTo>
                <a:lnTo>
                  <a:pt x="7008" y="4250"/>
                </a:lnTo>
                <a:lnTo>
                  <a:pt x="6919" y="4363"/>
                </a:lnTo>
                <a:lnTo>
                  <a:pt x="6816" y="4454"/>
                </a:lnTo>
                <a:lnTo>
                  <a:pt x="6752" y="4481"/>
                </a:lnTo>
                <a:lnTo>
                  <a:pt x="6673" y="4504"/>
                </a:lnTo>
                <a:lnTo>
                  <a:pt x="6526" y="4444"/>
                </a:lnTo>
                <a:lnTo>
                  <a:pt x="6447" y="4432"/>
                </a:lnTo>
                <a:lnTo>
                  <a:pt x="6384" y="4459"/>
                </a:lnTo>
                <a:lnTo>
                  <a:pt x="6395" y="4331"/>
                </a:lnTo>
                <a:lnTo>
                  <a:pt x="6427" y="4213"/>
                </a:lnTo>
                <a:lnTo>
                  <a:pt x="6322" y="4180"/>
                </a:lnTo>
                <a:lnTo>
                  <a:pt x="6248" y="4237"/>
                </a:lnTo>
                <a:lnTo>
                  <a:pt x="6220" y="4422"/>
                </a:lnTo>
                <a:lnTo>
                  <a:pt x="6268" y="4417"/>
                </a:lnTo>
                <a:lnTo>
                  <a:pt x="6164" y="4521"/>
                </a:lnTo>
                <a:lnTo>
                  <a:pt x="6059" y="4634"/>
                </a:lnTo>
                <a:lnTo>
                  <a:pt x="6017" y="4617"/>
                </a:lnTo>
                <a:lnTo>
                  <a:pt x="5922" y="4715"/>
                </a:lnTo>
                <a:lnTo>
                  <a:pt x="5803" y="4885"/>
                </a:lnTo>
                <a:lnTo>
                  <a:pt x="5719" y="5095"/>
                </a:lnTo>
                <a:lnTo>
                  <a:pt x="5778" y="5068"/>
                </a:lnTo>
                <a:lnTo>
                  <a:pt x="5883" y="4971"/>
                </a:lnTo>
                <a:lnTo>
                  <a:pt x="6037" y="4841"/>
                </a:lnTo>
                <a:lnTo>
                  <a:pt x="5886" y="5045"/>
                </a:lnTo>
                <a:lnTo>
                  <a:pt x="5838" y="5146"/>
                </a:lnTo>
                <a:lnTo>
                  <a:pt x="5957" y="5137"/>
                </a:lnTo>
                <a:lnTo>
                  <a:pt x="6124" y="5052"/>
                </a:lnTo>
                <a:lnTo>
                  <a:pt x="6169" y="5013"/>
                </a:lnTo>
                <a:lnTo>
                  <a:pt x="6255" y="4907"/>
                </a:lnTo>
                <a:lnTo>
                  <a:pt x="6360" y="4819"/>
                </a:lnTo>
                <a:lnTo>
                  <a:pt x="6456" y="4809"/>
                </a:lnTo>
                <a:lnTo>
                  <a:pt x="6471" y="4885"/>
                </a:lnTo>
                <a:lnTo>
                  <a:pt x="6300" y="5020"/>
                </a:lnTo>
                <a:lnTo>
                  <a:pt x="6225" y="5117"/>
                </a:lnTo>
                <a:lnTo>
                  <a:pt x="6422" y="5178"/>
                </a:lnTo>
                <a:lnTo>
                  <a:pt x="6543" y="5164"/>
                </a:lnTo>
                <a:lnTo>
                  <a:pt x="6554" y="5067"/>
                </a:lnTo>
                <a:lnTo>
                  <a:pt x="6715" y="4946"/>
                </a:lnTo>
                <a:lnTo>
                  <a:pt x="6759" y="4846"/>
                </a:lnTo>
                <a:lnTo>
                  <a:pt x="6884" y="4695"/>
                </a:lnTo>
                <a:lnTo>
                  <a:pt x="6954" y="4784"/>
                </a:lnTo>
                <a:lnTo>
                  <a:pt x="7124" y="4708"/>
                </a:lnTo>
                <a:lnTo>
                  <a:pt x="7199" y="4654"/>
                </a:lnTo>
                <a:lnTo>
                  <a:pt x="7286" y="4525"/>
                </a:lnTo>
                <a:lnTo>
                  <a:pt x="7408" y="4466"/>
                </a:lnTo>
                <a:lnTo>
                  <a:pt x="7388" y="4378"/>
                </a:lnTo>
                <a:lnTo>
                  <a:pt x="7465" y="4370"/>
                </a:lnTo>
                <a:lnTo>
                  <a:pt x="7565" y="4304"/>
                </a:lnTo>
                <a:lnTo>
                  <a:pt x="7683" y="4205"/>
                </a:lnTo>
                <a:lnTo>
                  <a:pt x="7627" y="4159"/>
                </a:lnTo>
                <a:lnTo>
                  <a:pt x="7611" y="4069"/>
                </a:lnTo>
                <a:lnTo>
                  <a:pt x="7719" y="4082"/>
                </a:lnTo>
                <a:lnTo>
                  <a:pt x="7925" y="4026"/>
                </a:lnTo>
                <a:lnTo>
                  <a:pt x="7904" y="3914"/>
                </a:lnTo>
                <a:lnTo>
                  <a:pt x="7788" y="3856"/>
                </a:lnTo>
                <a:lnTo>
                  <a:pt x="7909" y="3840"/>
                </a:lnTo>
                <a:lnTo>
                  <a:pt x="7999" y="3887"/>
                </a:lnTo>
                <a:lnTo>
                  <a:pt x="8011" y="3776"/>
                </a:lnTo>
                <a:lnTo>
                  <a:pt x="7971" y="3722"/>
                </a:lnTo>
                <a:lnTo>
                  <a:pt x="7847" y="3659"/>
                </a:lnTo>
                <a:lnTo>
                  <a:pt x="7678" y="3639"/>
                </a:lnTo>
                <a:close/>
                <a:moveTo>
                  <a:pt x="8947" y="3680"/>
                </a:moveTo>
                <a:lnTo>
                  <a:pt x="8893" y="3686"/>
                </a:lnTo>
                <a:lnTo>
                  <a:pt x="8893" y="3739"/>
                </a:lnTo>
                <a:lnTo>
                  <a:pt x="8943" y="3769"/>
                </a:lnTo>
                <a:lnTo>
                  <a:pt x="9020" y="3759"/>
                </a:lnTo>
                <a:lnTo>
                  <a:pt x="9042" y="3749"/>
                </a:lnTo>
                <a:lnTo>
                  <a:pt x="9075" y="3720"/>
                </a:lnTo>
                <a:lnTo>
                  <a:pt x="9012" y="3693"/>
                </a:lnTo>
                <a:lnTo>
                  <a:pt x="8947" y="3680"/>
                </a:lnTo>
                <a:close/>
                <a:moveTo>
                  <a:pt x="8823" y="3700"/>
                </a:moveTo>
                <a:lnTo>
                  <a:pt x="8772" y="3750"/>
                </a:lnTo>
                <a:lnTo>
                  <a:pt x="8767" y="3764"/>
                </a:lnTo>
                <a:lnTo>
                  <a:pt x="8782" y="3774"/>
                </a:lnTo>
                <a:lnTo>
                  <a:pt x="8826" y="3764"/>
                </a:lnTo>
                <a:lnTo>
                  <a:pt x="8871" y="3710"/>
                </a:lnTo>
                <a:lnTo>
                  <a:pt x="8823" y="3700"/>
                </a:lnTo>
                <a:close/>
                <a:moveTo>
                  <a:pt x="13530" y="3718"/>
                </a:moveTo>
                <a:lnTo>
                  <a:pt x="13491" y="3732"/>
                </a:lnTo>
                <a:lnTo>
                  <a:pt x="13461" y="3801"/>
                </a:lnTo>
                <a:lnTo>
                  <a:pt x="13503" y="3846"/>
                </a:lnTo>
                <a:lnTo>
                  <a:pt x="13588" y="3873"/>
                </a:lnTo>
                <a:lnTo>
                  <a:pt x="13593" y="3865"/>
                </a:lnTo>
                <a:lnTo>
                  <a:pt x="13567" y="3779"/>
                </a:lnTo>
                <a:lnTo>
                  <a:pt x="13530" y="3718"/>
                </a:lnTo>
                <a:close/>
                <a:moveTo>
                  <a:pt x="13255" y="3752"/>
                </a:moveTo>
                <a:lnTo>
                  <a:pt x="13120" y="3755"/>
                </a:lnTo>
                <a:lnTo>
                  <a:pt x="13106" y="3899"/>
                </a:lnTo>
                <a:lnTo>
                  <a:pt x="13147" y="3989"/>
                </a:lnTo>
                <a:lnTo>
                  <a:pt x="13200" y="4030"/>
                </a:lnTo>
                <a:lnTo>
                  <a:pt x="13326" y="4033"/>
                </a:lnTo>
                <a:lnTo>
                  <a:pt x="13401" y="3942"/>
                </a:lnTo>
                <a:lnTo>
                  <a:pt x="13329" y="3887"/>
                </a:lnTo>
                <a:lnTo>
                  <a:pt x="13255" y="3752"/>
                </a:lnTo>
                <a:close/>
                <a:moveTo>
                  <a:pt x="8963" y="3829"/>
                </a:moveTo>
                <a:lnTo>
                  <a:pt x="8878" y="3835"/>
                </a:lnTo>
                <a:lnTo>
                  <a:pt x="8819" y="3885"/>
                </a:lnTo>
                <a:lnTo>
                  <a:pt x="8801" y="3939"/>
                </a:lnTo>
                <a:lnTo>
                  <a:pt x="8896" y="4021"/>
                </a:lnTo>
                <a:lnTo>
                  <a:pt x="8928" y="4070"/>
                </a:lnTo>
                <a:lnTo>
                  <a:pt x="8998" y="4052"/>
                </a:lnTo>
                <a:lnTo>
                  <a:pt x="9121" y="4062"/>
                </a:lnTo>
                <a:lnTo>
                  <a:pt x="9174" y="4033"/>
                </a:lnTo>
                <a:lnTo>
                  <a:pt x="9233" y="4006"/>
                </a:lnTo>
                <a:lnTo>
                  <a:pt x="9337" y="4010"/>
                </a:lnTo>
                <a:lnTo>
                  <a:pt x="9363" y="3959"/>
                </a:lnTo>
                <a:lnTo>
                  <a:pt x="9320" y="3954"/>
                </a:lnTo>
                <a:lnTo>
                  <a:pt x="9325" y="3929"/>
                </a:lnTo>
                <a:lnTo>
                  <a:pt x="9290" y="3893"/>
                </a:lnTo>
                <a:lnTo>
                  <a:pt x="9233" y="3850"/>
                </a:lnTo>
                <a:lnTo>
                  <a:pt x="9151" y="3835"/>
                </a:lnTo>
                <a:lnTo>
                  <a:pt x="9079" y="3840"/>
                </a:lnTo>
                <a:lnTo>
                  <a:pt x="9049" y="3885"/>
                </a:lnTo>
                <a:lnTo>
                  <a:pt x="9020" y="3850"/>
                </a:lnTo>
                <a:lnTo>
                  <a:pt x="8963" y="3829"/>
                </a:lnTo>
                <a:close/>
                <a:moveTo>
                  <a:pt x="6128" y="3835"/>
                </a:moveTo>
                <a:lnTo>
                  <a:pt x="6077" y="3850"/>
                </a:lnTo>
                <a:lnTo>
                  <a:pt x="6052" y="3897"/>
                </a:lnTo>
                <a:lnTo>
                  <a:pt x="6106" y="3974"/>
                </a:lnTo>
                <a:lnTo>
                  <a:pt x="6136" y="3974"/>
                </a:lnTo>
                <a:lnTo>
                  <a:pt x="6176" y="3883"/>
                </a:lnTo>
                <a:lnTo>
                  <a:pt x="6128" y="3835"/>
                </a:lnTo>
                <a:close/>
                <a:moveTo>
                  <a:pt x="8511" y="3846"/>
                </a:moveTo>
                <a:lnTo>
                  <a:pt x="8468" y="3907"/>
                </a:lnTo>
                <a:lnTo>
                  <a:pt x="8421" y="3951"/>
                </a:lnTo>
                <a:lnTo>
                  <a:pt x="8399" y="4055"/>
                </a:lnTo>
                <a:lnTo>
                  <a:pt x="8314" y="4139"/>
                </a:lnTo>
                <a:lnTo>
                  <a:pt x="8386" y="4242"/>
                </a:lnTo>
                <a:lnTo>
                  <a:pt x="8429" y="4245"/>
                </a:lnTo>
                <a:lnTo>
                  <a:pt x="8443" y="4186"/>
                </a:lnTo>
                <a:lnTo>
                  <a:pt x="8483" y="4186"/>
                </a:lnTo>
                <a:lnTo>
                  <a:pt x="8520" y="4237"/>
                </a:lnTo>
                <a:lnTo>
                  <a:pt x="8585" y="4259"/>
                </a:lnTo>
                <a:lnTo>
                  <a:pt x="8620" y="4311"/>
                </a:lnTo>
                <a:lnTo>
                  <a:pt x="8674" y="4343"/>
                </a:lnTo>
                <a:lnTo>
                  <a:pt x="8769" y="4326"/>
                </a:lnTo>
                <a:lnTo>
                  <a:pt x="8794" y="4348"/>
                </a:lnTo>
                <a:lnTo>
                  <a:pt x="8828" y="4311"/>
                </a:lnTo>
                <a:lnTo>
                  <a:pt x="8824" y="4397"/>
                </a:lnTo>
                <a:lnTo>
                  <a:pt x="8858" y="4415"/>
                </a:lnTo>
                <a:lnTo>
                  <a:pt x="8878" y="4473"/>
                </a:lnTo>
                <a:lnTo>
                  <a:pt x="9020" y="4518"/>
                </a:lnTo>
                <a:lnTo>
                  <a:pt x="9067" y="4557"/>
                </a:lnTo>
                <a:lnTo>
                  <a:pt x="9174" y="4609"/>
                </a:lnTo>
                <a:lnTo>
                  <a:pt x="9178" y="4560"/>
                </a:lnTo>
                <a:lnTo>
                  <a:pt x="9218" y="4579"/>
                </a:lnTo>
                <a:lnTo>
                  <a:pt x="9251" y="4629"/>
                </a:lnTo>
                <a:lnTo>
                  <a:pt x="9332" y="4675"/>
                </a:lnTo>
                <a:lnTo>
                  <a:pt x="9382" y="4671"/>
                </a:lnTo>
                <a:lnTo>
                  <a:pt x="9432" y="4632"/>
                </a:lnTo>
                <a:lnTo>
                  <a:pt x="9457" y="4590"/>
                </a:lnTo>
                <a:lnTo>
                  <a:pt x="9475" y="4540"/>
                </a:lnTo>
                <a:lnTo>
                  <a:pt x="9494" y="4501"/>
                </a:lnTo>
                <a:lnTo>
                  <a:pt x="9512" y="4462"/>
                </a:lnTo>
                <a:lnTo>
                  <a:pt x="9494" y="4407"/>
                </a:lnTo>
                <a:lnTo>
                  <a:pt x="9516" y="4400"/>
                </a:lnTo>
                <a:lnTo>
                  <a:pt x="9526" y="4345"/>
                </a:lnTo>
                <a:lnTo>
                  <a:pt x="9519" y="4309"/>
                </a:lnTo>
                <a:lnTo>
                  <a:pt x="9501" y="4281"/>
                </a:lnTo>
                <a:lnTo>
                  <a:pt x="9412" y="4245"/>
                </a:lnTo>
                <a:lnTo>
                  <a:pt x="9470" y="4235"/>
                </a:lnTo>
                <a:lnTo>
                  <a:pt x="9491" y="4215"/>
                </a:lnTo>
                <a:lnTo>
                  <a:pt x="9440" y="4171"/>
                </a:lnTo>
                <a:lnTo>
                  <a:pt x="9435" y="4126"/>
                </a:lnTo>
                <a:lnTo>
                  <a:pt x="9442" y="4102"/>
                </a:lnTo>
                <a:lnTo>
                  <a:pt x="9430" y="4063"/>
                </a:lnTo>
                <a:lnTo>
                  <a:pt x="9372" y="4047"/>
                </a:lnTo>
                <a:lnTo>
                  <a:pt x="9308" y="4055"/>
                </a:lnTo>
                <a:lnTo>
                  <a:pt x="9229" y="4052"/>
                </a:lnTo>
                <a:lnTo>
                  <a:pt x="9151" y="4075"/>
                </a:lnTo>
                <a:lnTo>
                  <a:pt x="9119" y="4159"/>
                </a:lnTo>
                <a:lnTo>
                  <a:pt x="9075" y="4210"/>
                </a:lnTo>
                <a:lnTo>
                  <a:pt x="9029" y="4159"/>
                </a:lnTo>
                <a:lnTo>
                  <a:pt x="9057" y="4144"/>
                </a:lnTo>
                <a:lnTo>
                  <a:pt x="9097" y="4079"/>
                </a:lnTo>
                <a:lnTo>
                  <a:pt x="9005" y="4069"/>
                </a:lnTo>
                <a:lnTo>
                  <a:pt x="8920" y="4089"/>
                </a:lnTo>
                <a:lnTo>
                  <a:pt x="8864" y="4069"/>
                </a:lnTo>
                <a:lnTo>
                  <a:pt x="8849" y="4011"/>
                </a:lnTo>
                <a:lnTo>
                  <a:pt x="8798" y="3973"/>
                </a:lnTo>
                <a:lnTo>
                  <a:pt x="8741" y="4011"/>
                </a:lnTo>
                <a:lnTo>
                  <a:pt x="8612" y="4030"/>
                </a:lnTo>
                <a:lnTo>
                  <a:pt x="8726" y="3964"/>
                </a:lnTo>
                <a:lnTo>
                  <a:pt x="8724" y="3944"/>
                </a:lnTo>
                <a:lnTo>
                  <a:pt x="8597" y="3930"/>
                </a:lnTo>
                <a:lnTo>
                  <a:pt x="8592" y="3863"/>
                </a:lnTo>
                <a:lnTo>
                  <a:pt x="8511" y="3846"/>
                </a:lnTo>
                <a:close/>
                <a:moveTo>
                  <a:pt x="18204" y="3954"/>
                </a:moveTo>
                <a:lnTo>
                  <a:pt x="18083" y="3957"/>
                </a:lnTo>
                <a:lnTo>
                  <a:pt x="18163" y="4077"/>
                </a:lnTo>
                <a:lnTo>
                  <a:pt x="18257" y="4149"/>
                </a:lnTo>
                <a:lnTo>
                  <a:pt x="18373" y="4180"/>
                </a:lnTo>
                <a:lnTo>
                  <a:pt x="18540" y="4306"/>
                </a:lnTo>
                <a:lnTo>
                  <a:pt x="18612" y="4388"/>
                </a:lnTo>
                <a:lnTo>
                  <a:pt x="18796" y="4609"/>
                </a:lnTo>
                <a:lnTo>
                  <a:pt x="18779" y="4659"/>
                </a:lnTo>
                <a:lnTo>
                  <a:pt x="19017" y="4882"/>
                </a:lnTo>
                <a:lnTo>
                  <a:pt x="19047" y="4998"/>
                </a:lnTo>
                <a:lnTo>
                  <a:pt x="19164" y="5255"/>
                </a:lnTo>
                <a:lnTo>
                  <a:pt x="19265" y="5388"/>
                </a:lnTo>
                <a:lnTo>
                  <a:pt x="19355" y="5546"/>
                </a:lnTo>
                <a:lnTo>
                  <a:pt x="19437" y="5654"/>
                </a:lnTo>
                <a:lnTo>
                  <a:pt x="19501" y="5796"/>
                </a:lnTo>
                <a:lnTo>
                  <a:pt x="19556" y="5792"/>
                </a:lnTo>
                <a:lnTo>
                  <a:pt x="19561" y="5733"/>
                </a:lnTo>
                <a:lnTo>
                  <a:pt x="19657" y="5831"/>
                </a:lnTo>
                <a:lnTo>
                  <a:pt x="19675" y="5797"/>
                </a:lnTo>
                <a:lnTo>
                  <a:pt x="19610" y="5684"/>
                </a:lnTo>
                <a:lnTo>
                  <a:pt x="19421" y="5481"/>
                </a:lnTo>
                <a:lnTo>
                  <a:pt x="19387" y="5557"/>
                </a:lnTo>
                <a:lnTo>
                  <a:pt x="19339" y="5410"/>
                </a:lnTo>
                <a:lnTo>
                  <a:pt x="19241" y="5235"/>
                </a:lnTo>
                <a:lnTo>
                  <a:pt x="19141" y="5009"/>
                </a:lnTo>
                <a:lnTo>
                  <a:pt x="19213" y="5052"/>
                </a:lnTo>
                <a:lnTo>
                  <a:pt x="19216" y="4993"/>
                </a:lnTo>
                <a:lnTo>
                  <a:pt x="19032" y="4754"/>
                </a:lnTo>
                <a:lnTo>
                  <a:pt x="18928" y="4542"/>
                </a:lnTo>
                <a:lnTo>
                  <a:pt x="18806" y="4368"/>
                </a:lnTo>
                <a:lnTo>
                  <a:pt x="18706" y="4271"/>
                </a:lnTo>
                <a:lnTo>
                  <a:pt x="18666" y="4265"/>
                </a:lnTo>
                <a:lnTo>
                  <a:pt x="18562" y="4183"/>
                </a:lnTo>
                <a:lnTo>
                  <a:pt x="18455" y="4138"/>
                </a:lnTo>
                <a:lnTo>
                  <a:pt x="18292" y="3991"/>
                </a:lnTo>
                <a:lnTo>
                  <a:pt x="18204" y="3954"/>
                </a:lnTo>
                <a:close/>
                <a:moveTo>
                  <a:pt x="7830" y="4079"/>
                </a:moveTo>
                <a:lnTo>
                  <a:pt x="7721" y="4119"/>
                </a:lnTo>
                <a:lnTo>
                  <a:pt x="7706" y="4132"/>
                </a:lnTo>
                <a:lnTo>
                  <a:pt x="7713" y="4181"/>
                </a:lnTo>
                <a:lnTo>
                  <a:pt x="7693" y="4228"/>
                </a:lnTo>
                <a:lnTo>
                  <a:pt x="7674" y="4276"/>
                </a:lnTo>
                <a:lnTo>
                  <a:pt x="7723" y="4272"/>
                </a:lnTo>
                <a:lnTo>
                  <a:pt x="7842" y="4201"/>
                </a:lnTo>
                <a:lnTo>
                  <a:pt x="7894" y="4107"/>
                </a:lnTo>
                <a:lnTo>
                  <a:pt x="7890" y="4085"/>
                </a:lnTo>
                <a:lnTo>
                  <a:pt x="7830" y="4079"/>
                </a:lnTo>
                <a:close/>
                <a:moveTo>
                  <a:pt x="5955" y="4084"/>
                </a:moveTo>
                <a:lnTo>
                  <a:pt x="5902" y="4104"/>
                </a:lnTo>
                <a:lnTo>
                  <a:pt x="5876" y="4136"/>
                </a:lnTo>
                <a:lnTo>
                  <a:pt x="5950" y="4158"/>
                </a:lnTo>
                <a:lnTo>
                  <a:pt x="5989" y="4138"/>
                </a:lnTo>
                <a:lnTo>
                  <a:pt x="6002" y="4109"/>
                </a:lnTo>
                <a:lnTo>
                  <a:pt x="5963" y="4085"/>
                </a:lnTo>
                <a:lnTo>
                  <a:pt x="5955" y="4084"/>
                </a:lnTo>
                <a:close/>
                <a:moveTo>
                  <a:pt x="6794" y="4237"/>
                </a:moveTo>
                <a:lnTo>
                  <a:pt x="6707" y="4254"/>
                </a:lnTo>
                <a:lnTo>
                  <a:pt x="6697" y="4319"/>
                </a:lnTo>
                <a:lnTo>
                  <a:pt x="6737" y="4353"/>
                </a:lnTo>
                <a:lnTo>
                  <a:pt x="6757" y="4358"/>
                </a:lnTo>
                <a:lnTo>
                  <a:pt x="6831" y="4353"/>
                </a:lnTo>
                <a:lnTo>
                  <a:pt x="6889" y="4306"/>
                </a:lnTo>
                <a:lnTo>
                  <a:pt x="6881" y="4257"/>
                </a:lnTo>
                <a:lnTo>
                  <a:pt x="6794" y="4237"/>
                </a:lnTo>
                <a:close/>
                <a:moveTo>
                  <a:pt x="8572" y="4403"/>
                </a:moveTo>
                <a:lnTo>
                  <a:pt x="8483" y="4476"/>
                </a:lnTo>
                <a:lnTo>
                  <a:pt x="8418" y="4621"/>
                </a:lnTo>
                <a:lnTo>
                  <a:pt x="8416" y="4553"/>
                </a:lnTo>
                <a:lnTo>
                  <a:pt x="8372" y="4466"/>
                </a:lnTo>
                <a:lnTo>
                  <a:pt x="8248" y="4530"/>
                </a:lnTo>
                <a:lnTo>
                  <a:pt x="8185" y="4575"/>
                </a:lnTo>
                <a:lnTo>
                  <a:pt x="8190" y="4664"/>
                </a:lnTo>
                <a:lnTo>
                  <a:pt x="8193" y="4762"/>
                </a:lnTo>
                <a:lnTo>
                  <a:pt x="8181" y="4843"/>
                </a:lnTo>
                <a:lnTo>
                  <a:pt x="8083" y="4964"/>
                </a:lnTo>
                <a:lnTo>
                  <a:pt x="8007" y="4981"/>
                </a:lnTo>
                <a:lnTo>
                  <a:pt x="7942" y="5047"/>
                </a:lnTo>
                <a:lnTo>
                  <a:pt x="7760" y="5146"/>
                </a:lnTo>
                <a:lnTo>
                  <a:pt x="7642" y="5215"/>
                </a:lnTo>
                <a:lnTo>
                  <a:pt x="7581" y="5262"/>
                </a:lnTo>
                <a:lnTo>
                  <a:pt x="7406" y="5259"/>
                </a:lnTo>
                <a:lnTo>
                  <a:pt x="7370" y="5312"/>
                </a:lnTo>
                <a:lnTo>
                  <a:pt x="7403" y="5353"/>
                </a:lnTo>
                <a:lnTo>
                  <a:pt x="7353" y="5417"/>
                </a:lnTo>
                <a:lnTo>
                  <a:pt x="7262" y="5541"/>
                </a:lnTo>
                <a:lnTo>
                  <a:pt x="7284" y="5422"/>
                </a:lnTo>
                <a:lnTo>
                  <a:pt x="7273" y="5376"/>
                </a:lnTo>
                <a:lnTo>
                  <a:pt x="7177" y="5388"/>
                </a:lnTo>
                <a:lnTo>
                  <a:pt x="7060" y="5430"/>
                </a:lnTo>
                <a:lnTo>
                  <a:pt x="7015" y="5516"/>
                </a:lnTo>
                <a:lnTo>
                  <a:pt x="7050" y="5555"/>
                </a:lnTo>
                <a:lnTo>
                  <a:pt x="7082" y="5575"/>
                </a:lnTo>
                <a:lnTo>
                  <a:pt x="7159" y="5610"/>
                </a:lnTo>
                <a:lnTo>
                  <a:pt x="7021" y="5652"/>
                </a:lnTo>
                <a:lnTo>
                  <a:pt x="6944" y="5659"/>
                </a:lnTo>
                <a:lnTo>
                  <a:pt x="6861" y="5600"/>
                </a:lnTo>
                <a:lnTo>
                  <a:pt x="6650" y="5619"/>
                </a:lnTo>
                <a:lnTo>
                  <a:pt x="6598" y="5681"/>
                </a:lnTo>
                <a:lnTo>
                  <a:pt x="6469" y="5708"/>
                </a:lnTo>
                <a:lnTo>
                  <a:pt x="6333" y="5860"/>
                </a:lnTo>
                <a:lnTo>
                  <a:pt x="6186" y="5934"/>
                </a:lnTo>
                <a:lnTo>
                  <a:pt x="6087" y="6014"/>
                </a:lnTo>
                <a:lnTo>
                  <a:pt x="5915" y="6230"/>
                </a:lnTo>
                <a:lnTo>
                  <a:pt x="5773" y="6358"/>
                </a:lnTo>
                <a:lnTo>
                  <a:pt x="5707" y="6474"/>
                </a:lnTo>
                <a:lnTo>
                  <a:pt x="5756" y="6620"/>
                </a:lnTo>
                <a:lnTo>
                  <a:pt x="5671" y="6802"/>
                </a:lnTo>
                <a:lnTo>
                  <a:pt x="5722" y="6900"/>
                </a:lnTo>
                <a:lnTo>
                  <a:pt x="5888" y="6839"/>
                </a:lnTo>
                <a:lnTo>
                  <a:pt x="6029" y="6789"/>
                </a:lnTo>
                <a:lnTo>
                  <a:pt x="6138" y="6686"/>
                </a:lnTo>
                <a:lnTo>
                  <a:pt x="6312" y="6715"/>
                </a:lnTo>
                <a:lnTo>
                  <a:pt x="6429" y="6681"/>
                </a:lnTo>
                <a:lnTo>
                  <a:pt x="6539" y="6612"/>
                </a:lnTo>
                <a:lnTo>
                  <a:pt x="6662" y="6602"/>
                </a:lnTo>
                <a:lnTo>
                  <a:pt x="6744" y="6662"/>
                </a:lnTo>
                <a:lnTo>
                  <a:pt x="6826" y="6713"/>
                </a:lnTo>
                <a:lnTo>
                  <a:pt x="6856" y="6747"/>
                </a:lnTo>
                <a:lnTo>
                  <a:pt x="7036" y="6789"/>
                </a:lnTo>
                <a:lnTo>
                  <a:pt x="7244" y="6743"/>
                </a:lnTo>
                <a:lnTo>
                  <a:pt x="7339" y="6750"/>
                </a:lnTo>
                <a:lnTo>
                  <a:pt x="7380" y="6804"/>
                </a:lnTo>
                <a:lnTo>
                  <a:pt x="7544" y="6901"/>
                </a:lnTo>
                <a:lnTo>
                  <a:pt x="7763" y="6925"/>
                </a:lnTo>
                <a:lnTo>
                  <a:pt x="7991" y="6923"/>
                </a:lnTo>
                <a:lnTo>
                  <a:pt x="7942" y="6861"/>
                </a:lnTo>
                <a:lnTo>
                  <a:pt x="7845" y="6747"/>
                </a:lnTo>
                <a:lnTo>
                  <a:pt x="7964" y="6730"/>
                </a:lnTo>
                <a:lnTo>
                  <a:pt x="8046" y="6632"/>
                </a:lnTo>
                <a:lnTo>
                  <a:pt x="8012" y="6752"/>
                </a:lnTo>
                <a:lnTo>
                  <a:pt x="7989" y="6831"/>
                </a:lnTo>
                <a:lnTo>
                  <a:pt x="8088" y="6876"/>
                </a:lnTo>
                <a:lnTo>
                  <a:pt x="8180" y="6757"/>
                </a:lnTo>
                <a:lnTo>
                  <a:pt x="8213" y="6630"/>
                </a:lnTo>
                <a:lnTo>
                  <a:pt x="8198" y="6550"/>
                </a:lnTo>
                <a:lnTo>
                  <a:pt x="8255" y="6535"/>
                </a:lnTo>
                <a:lnTo>
                  <a:pt x="8270" y="6657"/>
                </a:lnTo>
                <a:lnTo>
                  <a:pt x="8329" y="6600"/>
                </a:lnTo>
                <a:lnTo>
                  <a:pt x="8377" y="6471"/>
                </a:lnTo>
                <a:lnTo>
                  <a:pt x="8426" y="6518"/>
                </a:lnTo>
                <a:lnTo>
                  <a:pt x="8498" y="6545"/>
                </a:lnTo>
                <a:lnTo>
                  <a:pt x="8556" y="6509"/>
                </a:lnTo>
                <a:lnTo>
                  <a:pt x="8570" y="6420"/>
                </a:lnTo>
                <a:lnTo>
                  <a:pt x="8655" y="6479"/>
                </a:lnTo>
                <a:lnTo>
                  <a:pt x="8726" y="6329"/>
                </a:lnTo>
                <a:lnTo>
                  <a:pt x="8772" y="6348"/>
                </a:lnTo>
                <a:lnTo>
                  <a:pt x="8878" y="6232"/>
                </a:lnTo>
                <a:lnTo>
                  <a:pt x="8895" y="6115"/>
                </a:lnTo>
                <a:lnTo>
                  <a:pt x="8985" y="6119"/>
                </a:lnTo>
                <a:lnTo>
                  <a:pt x="9035" y="6152"/>
                </a:lnTo>
                <a:lnTo>
                  <a:pt x="9087" y="6040"/>
                </a:lnTo>
                <a:lnTo>
                  <a:pt x="9234" y="5898"/>
                </a:lnTo>
                <a:lnTo>
                  <a:pt x="9342" y="5834"/>
                </a:lnTo>
                <a:lnTo>
                  <a:pt x="9464" y="5765"/>
                </a:lnTo>
                <a:lnTo>
                  <a:pt x="9419" y="5716"/>
                </a:lnTo>
                <a:lnTo>
                  <a:pt x="9512" y="5753"/>
                </a:lnTo>
                <a:lnTo>
                  <a:pt x="9554" y="5735"/>
                </a:lnTo>
                <a:lnTo>
                  <a:pt x="9732" y="5706"/>
                </a:lnTo>
                <a:lnTo>
                  <a:pt x="9770" y="5641"/>
                </a:lnTo>
                <a:lnTo>
                  <a:pt x="9733" y="5572"/>
                </a:lnTo>
                <a:lnTo>
                  <a:pt x="9589" y="5543"/>
                </a:lnTo>
                <a:lnTo>
                  <a:pt x="9491" y="5541"/>
                </a:lnTo>
                <a:lnTo>
                  <a:pt x="9593" y="5494"/>
                </a:lnTo>
                <a:lnTo>
                  <a:pt x="9629" y="5440"/>
                </a:lnTo>
                <a:lnTo>
                  <a:pt x="9552" y="5442"/>
                </a:lnTo>
                <a:lnTo>
                  <a:pt x="9558" y="5353"/>
                </a:lnTo>
                <a:lnTo>
                  <a:pt x="9489" y="5301"/>
                </a:lnTo>
                <a:lnTo>
                  <a:pt x="9511" y="5274"/>
                </a:lnTo>
                <a:lnTo>
                  <a:pt x="9603" y="5358"/>
                </a:lnTo>
                <a:lnTo>
                  <a:pt x="9668" y="5415"/>
                </a:lnTo>
                <a:lnTo>
                  <a:pt x="9752" y="5398"/>
                </a:lnTo>
                <a:lnTo>
                  <a:pt x="9777" y="5222"/>
                </a:lnTo>
                <a:lnTo>
                  <a:pt x="9708" y="5094"/>
                </a:lnTo>
                <a:lnTo>
                  <a:pt x="9660" y="5047"/>
                </a:lnTo>
                <a:lnTo>
                  <a:pt x="9586" y="5053"/>
                </a:lnTo>
                <a:lnTo>
                  <a:pt x="9566" y="4991"/>
                </a:lnTo>
                <a:lnTo>
                  <a:pt x="9437" y="4966"/>
                </a:lnTo>
                <a:lnTo>
                  <a:pt x="9358" y="4988"/>
                </a:lnTo>
                <a:lnTo>
                  <a:pt x="9281" y="5070"/>
                </a:lnTo>
                <a:lnTo>
                  <a:pt x="9323" y="5006"/>
                </a:lnTo>
                <a:lnTo>
                  <a:pt x="9326" y="4972"/>
                </a:lnTo>
                <a:lnTo>
                  <a:pt x="9380" y="4905"/>
                </a:lnTo>
                <a:lnTo>
                  <a:pt x="9266" y="4875"/>
                </a:lnTo>
                <a:lnTo>
                  <a:pt x="9320" y="4839"/>
                </a:lnTo>
                <a:lnTo>
                  <a:pt x="9308" y="4775"/>
                </a:lnTo>
                <a:lnTo>
                  <a:pt x="9273" y="4715"/>
                </a:lnTo>
                <a:lnTo>
                  <a:pt x="9223" y="4669"/>
                </a:lnTo>
                <a:lnTo>
                  <a:pt x="9139" y="4686"/>
                </a:lnTo>
                <a:lnTo>
                  <a:pt x="9119" y="4654"/>
                </a:lnTo>
                <a:lnTo>
                  <a:pt x="8995" y="4577"/>
                </a:lnTo>
                <a:lnTo>
                  <a:pt x="8923" y="4557"/>
                </a:lnTo>
                <a:lnTo>
                  <a:pt x="8851" y="4632"/>
                </a:lnTo>
                <a:lnTo>
                  <a:pt x="8786" y="4626"/>
                </a:lnTo>
                <a:lnTo>
                  <a:pt x="8707" y="4525"/>
                </a:lnTo>
                <a:lnTo>
                  <a:pt x="8640" y="4410"/>
                </a:lnTo>
                <a:lnTo>
                  <a:pt x="8572" y="4403"/>
                </a:lnTo>
                <a:close/>
                <a:moveTo>
                  <a:pt x="12817" y="5065"/>
                </a:moveTo>
                <a:lnTo>
                  <a:pt x="12695" y="5107"/>
                </a:lnTo>
                <a:lnTo>
                  <a:pt x="12676" y="5124"/>
                </a:lnTo>
                <a:lnTo>
                  <a:pt x="12690" y="5154"/>
                </a:lnTo>
                <a:lnTo>
                  <a:pt x="12900" y="5292"/>
                </a:lnTo>
                <a:lnTo>
                  <a:pt x="12887" y="5095"/>
                </a:lnTo>
                <a:lnTo>
                  <a:pt x="12817" y="5065"/>
                </a:lnTo>
                <a:close/>
                <a:moveTo>
                  <a:pt x="19206" y="5090"/>
                </a:moveTo>
                <a:lnTo>
                  <a:pt x="19218" y="5166"/>
                </a:lnTo>
                <a:lnTo>
                  <a:pt x="19278" y="5243"/>
                </a:lnTo>
                <a:lnTo>
                  <a:pt x="19292" y="5306"/>
                </a:lnTo>
                <a:lnTo>
                  <a:pt x="19374" y="5413"/>
                </a:lnTo>
                <a:lnTo>
                  <a:pt x="19421" y="5447"/>
                </a:lnTo>
                <a:lnTo>
                  <a:pt x="19421" y="5385"/>
                </a:lnTo>
                <a:lnTo>
                  <a:pt x="19352" y="5312"/>
                </a:lnTo>
                <a:lnTo>
                  <a:pt x="19307" y="5233"/>
                </a:lnTo>
                <a:lnTo>
                  <a:pt x="19320" y="5205"/>
                </a:lnTo>
                <a:lnTo>
                  <a:pt x="19233" y="5097"/>
                </a:lnTo>
                <a:lnTo>
                  <a:pt x="19206" y="5090"/>
                </a:lnTo>
                <a:close/>
                <a:moveTo>
                  <a:pt x="12390" y="5144"/>
                </a:moveTo>
                <a:lnTo>
                  <a:pt x="12283" y="5153"/>
                </a:lnTo>
                <a:lnTo>
                  <a:pt x="12298" y="5217"/>
                </a:lnTo>
                <a:lnTo>
                  <a:pt x="12380" y="5331"/>
                </a:lnTo>
                <a:lnTo>
                  <a:pt x="12432" y="5316"/>
                </a:lnTo>
                <a:lnTo>
                  <a:pt x="12562" y="5355"/>
                </a:lnTo>
                <a:lnTo>
                  <a:pt x="12649" y="5341"/>
                </a:lnTo>
                <a:lnTo>
                  <a:pt x="12735" y="5284"/>
                </a:lnTo>
                <a:lnTo>
                  <a:pt x="12738" y="5213"/>
                </a:lnTo>
                <a:lnTo>
                  <a:pt x="12582" y="5149"/>
                </a:lnTo>
                <a:lnTo>
                  <a:pt x="12390" y="5144"/>
                </a:lnTo>
                <a:close/>
                <a:moveTo>
                  <a:pt x="1548" y="5400"/>
                </a:moveTo>
                <a:lnTo>
                  <a:pt x="1514" y="5464"/>
                </a:lnTo>
                <a:lnTo>
                  <a:pt x="1491" y="5521"/>
                </a:lnTo>
                <a:lnTo>
                  <a:pt x="1497" y="5521"/>
                </a:lnTo>
                <a:lnTo>
                  <a:pt x="1472" y="5575"/>
                </a:lnTo>
                <a:lnTo>
                  <a:pt x="1466" y="5629"/>
                </a:lnTo>
                <a:lnTo>
                  <a:pt x="1405" y="5765"/>
                </a:lnTo>
                <a:lnTo>
                  <a:pt x="1410" y="5735"/>
                </a:lnTo>
                <a:lnTo>
                  <a:pt x="1377" y="5797"/>
                </a:lnTo>
                <a:lnTo>
                  <a:pt x="1296" y="5987"/>
                </a:lnTo>
                <a:lnTo>
                  <a:pt x="1266" y="6045"/>
                </a:lnTo>
                <a:lnTo>
                  <a:pt x="1203" y="6195"/>
                </a:lnTo>
                <a:lnTo>
                  <a:pt x="1178" y="6269"/>
                </a:lnTo>
                <a:lnTo>
                  <a:pt x="1131" y="6351"/>
                </a:lnTo>
                <a:lnTo>
                  <a:pt x="1096" y="6423"/>
                </a:lnTo>
                <a:lnTo>
                  <a:pt x="1062" y="6518"/>
                </a:lnTo>
                <a:lnTo>
                  <a:pt x="1029" y="6599"/>
                </a:lnTo>
                <a:lnTo>
                  <a:pt x="1024" y="6553"/>
                </a:lnTo>
                <a:lnTo>
                  <a:pt x="968" y="6745"/>
                </a:lnTo>
                <a:lnTo>
                  <a:pt x="937" y="6849"/>
                </a:lnTo>
                <a:lnTo>
                  <a:pt x="915" y="6940"/>
                </a:lnTo>
                <a:lnTo>
                  <a:pt x="898" y="7023"/>
                </a:lnTo>
                <a:lnTo>
                  <a:pt x="910" y="7019"/>
                </a:lnTo>
                <a:lnTo>
                  <a:pt x="962" y="6875"/>
                </a:lnTo>
                <a:lnTo>
                  <a:pt x="992" y="6769"/>
                </a:lnTo>
                <a:lnTo>
                  <a:pt x="1007" y="6753"/>
                </a:lnTo>
                <a:lnTo>
                  <a:pt x="1044" y="6652"/>
                </a:lnTo>
                <a:lnTo>
                  <a:pt x="1057" y="6607"/>
                </a:lnTo>
                <a:lnTo>
                  <a:pt x="1112" y="6482"/>
                </a:lnTo>
                <a:lnTo>
                  <a:pt x="1191" y="6312"/>
                </a:lnTo>
                <a:lnTo>
                  <a:pt x="1223" y="6243"/>
                </a:lnTo>
                <a:lnTo>
                  <a:pt x="1258" y="6125"/>
                </a:lnTo>
                <a:lnTo>
                  <a:pt x="1303" y="6041"/>
                </a:lnTo>
                <a:lnTo>
                  <a:pt x="1375" y="5886"/>
                </a:lnTo>
                <a:lnTo>
                  <a:pt x="1417" y="5779"/>
                </a:lnTo>
                <a:lnTo>
                  <a:pt x="1471" y="5658"/>
                </a:lnTo>
                <a:lnTo>
                  <a:pt x="1476" y="5634"/>
                </a:lnTo>
                <a:lnTo>
                  <a:pt x="1514" y="5541"/>
                </a:lnTo>
                <a:lnTo>
                  <a:pt x="1531" y="5489"/>
                </a:lnTo>
                <a:lnTo>
                  <a:pt x="1544" y="5445"/>
                </a:lnTo>
                <a:lnTo>
                  <a:pt x="1534" y="5445"/>
                </a:lnTo>
                <a:lnTo>
                  <a:pt x="1548" y="5400"/>
                </a:lnTo>
                <a:close/>
                <a:moveTo>
                  <a:pt x="1571" y="5816"/>
                </a:moveTo>
                <a:lnTo>
                  <a:pt x="1537" y="5853"/>
                </a:lnTo>
                <a:lnTo>
                  <a:pt x="1502" y="5986"/>
                </a:lnTo>
                <a:lnTo>
                  <a:pt x="1524" y="5962"/>
                </a:lnTo>
                <a:lnTo>
                  <a:pt x="1556" y="5871"/>
                </a:lnTo>
                <a:lnTo>
                  <a:pt x="1571" y="5816"/>
                </a:lnTo>
                <a:close/>
                <a:moveTo>
                  <a:pt x="3853" y="5900"/>
                </a:moveTo>
                <a:lnTo>
                  <a:pt x="3782" y="6026"/>
                </a:lnTo>
                <a:lnTo>
                  <a:pt x="3739" y="6178"/>
                </a:lnTo>
                <a:lnTo>
                  <a:pt x="3742" y="6226"/>
                </a:lnTo>
                <a:lnTo>
                  <a:pt x="3769" y="6210"/>
                </a:lnTo>
                <a:lnTo>
                  <a:pt x="3826" y="6077"/>
                </a:lnTo>
                <a:lnTo>
                  <a:pt x="3863" y="5930"/>
                </a:lnTo>
                <a:lnTo>
                  <a:pt x="3853" y="5900"/>
                </a:lnTo>
                <a:close/>
                <a:moveTo>
                  <a:pt x="1537" y="5954"/>
                </a:moveTo>
                <a:lnTo>
                  <a:pt x="1529" y="5962"/>
                </a:lnTo>
                <a:lnTo>
                  <a:pt x="1479" y="6053"/>
                </a:lnTo>
                <a:lnTo>
                  <a:pt x="1437" y="6094"/>
                </a:lnTo>
                <a:lnTo>
                  <a:pt x="1419" y="6127"/>
                </a:lnTo>
                <a:lnTo>
                  <a:pt x="1469" y="6094"/>
                </a:lnTo>
                <a:lnTo>
                  <a:pt x="1537" y="5954"/>
                </a:lnTo>
                <a:close/>
                <a:moveTo>
                  <a:pt x="11422" y="5959"/>
                </a:moveTo>
                <a:lnTo>
                  <a:pt x="11407" y="5994"/>
                </a:lnTo>
                <a:lnTo>
                  <a:pt x="11407" y="6038"/>
                </a:lnTo>
                <a:lnTo>
                  <a:pt x="11384" y="5996"/>
                </a:lnTo>
                <a:lnTo>
                  <a:pt x="11342" y="6011"/>
                </a:lnTo>
                <a:lnTo>
                  <a:pt x="11297" y="6056"/>
                </a:lnTo>
                <a:lnTo>
                  <a:pt x="11364" y="6043"/>
                </a:lnTo>
                <a:lnTo>
                  <a:pt x="11365" y="6099"/>
                </a:lnTo>
                <a:lnTo>
                  <a:pt x="11414" y="6127"/>
                </a:lnTo>
                <a:lnTo>
                  <a:pt x="11437" y="6090"/>
                </a:lnTo>
                <a:lnTo>
                  <a:pt x="11431" y="6062"/>
                </a:lnTo>
                <a:lnTo>
                  <a:pt x="11451" y="6041"/>
                </a:lnTo>
                <a:lnTo>
                  <a:pt x="11479" y="6006"/>
                </a:lnTo>
                <a:lnTo>
                  <a:pt x="11479" y="5979"/>
                </a:lnTo>
                <a:lnTo>
                  <a:pt x="11422" y="5959"/>
                </a:lnTo>
                <a:close/>
                <a:moveTo>
                  <a:pt x="1410" y="6045"/>
                </a:moveTo>
                <a:lnTo>
                  <a:pt x="1373" y="6067"/>
                </a:lnTo>
                <a:lnTo>
                  <a:pt x="1335" y="6141"/>
                </a:lnTo>
                <a:lnTo>
                  <a:pt x="1281" y="6221"/>
                </a:lnTo>
                <a:lnTo>
                  <a:pt x="1275" y="6252"/>
                </a:lnTo>
                <a:lnTo>
                  <a:pt x="1317" y="6203"/>
                </a:lnTo>
                <a:lnTo>
                  <a:pt x="1395" y="6088"/>
                </a:lnTo>
                <a:lnTo>
                  <a:pt x="1410" y="6045"/>
                </a:lnTo>
                <a:close/>
                <a:moveTo>
                  <a:pt x="10634" y="6112"/>
                </a:moveTo>
                <a:lnTo>
                  <a:pt x="10599" y="6159"/>
                </a:lnTo>
                <a:lnTo>
                  <a:pt x="10559" y="6115"/>
                </a:lnTo>
                <a:lnTo>
                  <a:pt x="10456" y="6151"/>
                </a:lnTo>
                <a:lnTo>
                  <a:pt x="10478" y="6233"/>
                </a:lnTo>
                <a:lnTo>
                  <a:pt x="10525" y="6242"/>
                </a:lnTo>
                <a:lnTo>
                  <a:pt x="10525" y="6289"/>
                </a:lnTo>
                <a:lnTo>
                  <a:pt x="10622" y="6326"/>
                </a:lnTo>
                <a:lnTo>
                  <a:pt x="10723" y="6309"/>
                </a:lnTo>
                <a:lnTo>
                  <a:pt x="10771" y="6216"/>
                </a:lnTo>
                <a:lnTo>
                  <a:pt x="10711" y="6157"/>
                </a:lnTo>
                <a:lnTo>
                  <a:pt x="10634" y="6112"/>
                </a:lnTo>
                <a:close/>
                <a:moveTo>
                  <a:pt x="19462" y="6125"/>
                </a:moveTo>
                <a:lnTo>
                  <a:pt x="19457" y="6191"/>
                </a:lnTo>
                <a:lnTo>
                  <a:pt x="19486" y="6302"/>
                </a:lnTo>
                <a:lnTo>
                  <a:pt x="19539" y="6378"/>
                </a:lnTo>
                <a:lnTo>
                  <a:pt x="19551" y="6430"/>
                </a:lnTo>
                <a:lnTo>
                  <a:pt x="19605" y="6528"/>
                </a:lnTo>
                <a:lnTo>
                  <a:pt x="19653" y="6620"/>
                </a:lnTo>
                <a:lnTo>
                  <a:pt x="19707" y="6688"/>
                </a:lnTo>
                <a:lnTo>
                  <a:pt x="19794" y="6760"/>
                </a:lnTo>
                <a:lnTo>
                  <a:pt x="19854" y="6804"/>
                </a:lnTo>
                <a:lnTo>
                  <a:pt x="19851" y="6757"/>
                </a:lnTo>
                <a:lnTo>
                  <a:pt x="19760" y="6657"/>
                </a:lnTo>
                <a:lnTo>
                  <a:pt x="19707" y="6578"/>
                </a:lnTo>
                <a:lnTo>
                  <a:pt x="19698" y="6504"/>
                </a:lnTo>
                <a:lnTo>
                  <a:pt x="19683" y="6482"/>
                </a:lnTo>
                <a:lnTo>
                  <a:pt x="19667" y="6531"/>
                </a:lnTo>
                <a:lnTo>
                  <a:pt x="19610" y="6449"/>
                </a:lnTo>
                <a:lnTo>
                  <a:pt x="19585" y="6375"/>
                </a:lnTo>
                <a:lnTo>
                  <a:pt x="19531" y="6262"/>
                </a:lnTo>
                <a:lnTo>
                  <a:pt x="19549" y="6210"/>
                </a:lnTo>
                <a:lnTo>
                  <a:pt x="19486" y="6132"/>
                </a:lnTo>
                <a:lnTo>
                  <a:pt x="19462" y="6125"/>
                </a:lnTo>
                <a:close/>
                <a:moveTo>
                  <a:pt x="3414" y="6129"/>
                </a:moveTo>
                <a:lnTo>
                  <a:pt x="3367" y="6179"/>
                </a:lnTo>
                <a:lnTo>
                  <a:pt x="3309" y="6346"/>
                </a:lnTo>
                <a:lnTo>
                  <a:pt x="3319" y="6381"/>
                </a:lnTo>
                <a:lnTo>
                  <a:pt x="3374" y="6403"/>
                </a:lnTo>
                <a:lnTo>
                  <a:pt x="3369" y="6306"/>
                </a:lnTo>
                <a:lnTo>
                  <a:pt x="3387" y="6220"/>
                </a:lnTo>
                <a:lnTo>
                  <a:pt x="3454" y="6147"/>
                </a:lnTo>
                <a:lnTo>
                  <a:pt x="3414" y="6129"/>
                </a:lnTo>
                <a:close/>
                <a:moveTo>
                  <a:pt x="10314" y="6181"/>
                </a:moveTo>
                <a:lnTo>
                  <a:pt x="10209" y="6220"/>
                </a:lnTo>
                <a:lnTo>
                  <a:pt x="10195" y="6356"/>
                </a:lnTo>
                <a:lnTo>
                  <a:pt x="10227" y="6513"/>
                </a:lnTo>
                <a:lnTo>
                  <a:pt x="10272" y="6573"/>
                </a:lnTo>
                <a:lnTo>
                  <a:pt x="10222" y="6627"/>
                </a:lnTo>
                <a:lnTo>
                  <a:pt x="10286" y="6747"/>
                </a:lnTo>
                <a:lnTo>
                  <a:pt x="10338" y="6748"/>
                </a:lnTo>
                <a:lnTo>
                  <a:pt x="10383" y="6609"/>
                </a:lnTo>
                <a:lnTo>
                  <a:pt x="10423" y="6580"/>
                </a:lnTo>
                <a:lnTo>
                  <a:pt x="10463" y="6457"/>
                </a:lnTo>
                <a:lnTo>
                  <a:pt x="10564" y="6398"/>
                </a:lnTo>
                <a:lnTo>
                  <a:pt x="10466" y="6260"/>
                </a:lnTo>
                <a:lnTo>
                  <a:pt x="10436" y="6195"/>
                </a:lnTo>
                <a:lnTo>
                  <a:pt x="10388" y="6193"/>
                </a:lnTo>
                <a:lnTo>
                  <a:pt x="10363" y="6248"/>
                </a:lnTo>
                <a:lnTo>
                  <a:pt x="10316" y="6242"/>
                </a:lnTo>
                <a:lnTo>
                  <a:pt x="10314" y="6181"/>
                </a:lnTo>
                <a:close/>
                <a:moveTo>
                  <a:pt x="12355" y="6262"/>
                </a:moveTo>
                <a:lnTo>
                  <a:pt x="12308" y="6324"/>
                </a:lnTo>
                <a:lnTo>
                  <a:pt x="12291" y="6415"/>
                </a:lnTo>
                <a:lnTo>
                  <a:pt x="12191" y="6513"/>
                </a:lnTo>
                <a:lnTo>
                  <a:pt x="12127" y="6678"/>
                </a:lnTo>
                <a:lnTo>
                  <a:pt x="12084" y="6804"/>
                </a:lnTo>
                <a:lnTo>
                  <a:pt x="12134" y="6871"/>
                </a:lnTo>
                <a:lnTo>
                  <a:pt x="12099" y="7058"/>
                </a:lnTo>
                <a:lnTo>
                  <a:pt x="12152" y="7060"/>
                </a:lnTo>
                <a:lnTo>
                  <a:pt x="12124" y="7238"/>
                </a:lnTo>
                <a:lnTo>
                  <a:pt x="12167" y="7329"/>
                </a:lnTo>
                <a:lnTo>
                  <a:pt x="12130" y="7385"/>
                </a:lnTo>
                <a:lnTo>
                  <a:pt x="12179" y="7472"/>
                </a:lnTo>
                <a:lnTo>
                  <a:pt x="12296" y="7477"/>
                </a:lnTo>
                <a:lnTo>
                  <a:pt x="12346" y="7545"/>
                </a:lnTo>
                <a:lnTo>
                  <a:pt x="12536" y="7487"/>
                </a:lnTo>
                <a:lnTo>
                  <a:pt x="12559" y="7459"/>
                </a:lnTo>
                <a:lnTo>
                  <a:pt x="12387" y="7373"/>
                </a:lnTo>
                <a:lnTo>
                  <a:pt x="12306" y="7243"/>
                </a:lnTo>
                <a:lnTo>
                  <a:pt x="12298" y="7053"/>
                </a:lnTo>
                <a:lnTo>
                  <a:pt x="12274" y="6868"/>
                </a:lnTo>
                <a:lnTo>
                  <a:pt x="12308" y="6652"/>
                </a:lnTo>
                <a:lnTo>
                  <a:pt x="12373" y="6513"/>
                </a:lnTo>
                <a:lnTo>
                  <a:pt x="12440" y="6358"/>
                </a:lnTo>
                <a:lnTo>
                  <a:pt x="12425" y="6299"/>
                </a:lnTo>
                <a:lnTo>
                  <a:pt x="12355" y="6262"/>
                </a:lnTo>
                <a:close/>
                <a:moveTo>
                  <a:pt x="10604" y="6487"/>
                </a:moveTo>
                <a:lnTo>
                  <a:pt x="10523" y="6516"/>
                </a:lnTo>
                <a:lnTo>
                  <a:pt x="10540" y="6573"/>
                </a:lnTo>
                <a:lnTo>
                  <a:pt x="10508" y="6615"/>
                </a:lnTo>
                <a:lnTo>
                  <a:pt x="10575" y="6661"/>
                </a:lnTo>
                <a:lnTo>
                  <a:pt x="10669" y="6595"/>
                </a:lnTo>
                <a:lnTo>
                  <a:pt x="10615" y="6553"/>
                </a:lnTo>
                <a:lnTo>
                  <a:pt x="10604" y="6487"/>
                </a:lnTo>
                <a:close/>
                <a:moveTo>
                  <a:pt x="3675" y="6531"/>
                </a:moveTo>
                <a:lnTo>
                  <a:pt x="3640" y="6597"/>
                </a:lnTo>
                <a:lnTo>
                  <a:pt x="3586" y="6561"/>
                </a:lnTo>
                <a:lnTo>
                  <a:pt x="3546" y="6600"/>
                </a:lnTo>
                <a:lnTo>
                  <a:pt x="3563" y="6804"/>
                </a:lnTo>
                <a:lnTo>
                  <a:pt x="3585" y="6910"/>
                </a:lnTo>
                <a:lnTo>
                  <a:pt x="3568" y="7029"/>
                </a:lnTo>
                <a:lnTo>
                  <a:pt x="3493" y="6997"/>
                </a:lnTo>
                <a:lnTo>
                  <a:pt x="3498" y="7063"/>
                </a:lnTo>
                <a:lnTo>
                  <a:pt x="3637" y="7105"/>
                </a:lnTo>
                <a:lnTo>
                  <a:pt x="3623" y="7146"/>
                </a:lnTo>
                <a:lnTo>
                  <a:pt x="3509" y="7198"/>
                </a:lnTo>
                <a:lnTo>
                  <a:pt x="3498" y="7284"/>
                </a:lnTo>
                <a:lnTo>
                  <a:pt x="3513" y="7327"/>
                </a:lnTo>
                <a:lnTo>
                  <a:pt x="3640" y="7289"/>
                </a:lnTo>
                <a:lnTo>
                  <a:pt x="3717" y="7199"/>
                </a:lnTo>
                <a:lnTo>
                  <a:pt x="3787" y="7139"/>
                </a:lnTo>
                <a:lnTo>
                  <a:pt x="3750" y="7083"/>
                </a:lnTo>
                <a:lnTo>
                  <a:pt x="3858" y="7050"/>
                </a:lnTo>
                <a:lnTo>
                  <a:pt x="3881" y="6923"/>
                </a:lnTo>
                <a:lnTo>
                  <a:pt x="3839" y="6898"/>
                </a:lnTo>
                <a:lnTo>
                  <a:pt x="3863" y="6787"/>
                </a:lnTo>
                <a:lnTo>
                  <a:pt x="3918" y="6792"/>
                </a:lnTo>
                <a:lnTo>
                  <a:pt x="3938" y="6708"/>
                </a:lnTo>
                <a:lnTo>
                  <a:pt x="3881" y="6671"/>
                </a:lnTo>
                <a:lnTo>
                  <a:pt x="4015" y="6664"/>
                </a:lnTo>
                <a:lnTo>
                  <a:pt x="4114" y="6664"/>
                </a:lnTo>
                <a:lnTo>
                  <a:pt x="4156" y="6659"/>
                </a:lnTo>
                <a:lnTo>
                  <a:pt x="4156" y="6612"/>
                </a:lnTo>
                <a:lnTo>
                  <a:pt x="4094" y="6558"/>
                </a:lnTo>
                <a:lnTo>
                  <a:pt x="4003" y="6543"/>
                </a:lnTo>
                <a:lnTo>
                  <a:pt x="3766" y="6568"/>
                </a:lnTo>
                <a:lnTo>
                  <a:pt x="3675" y="6531"/>
                </a:lnTo>
                <a:close/>
                <a:moveTo>
                  <a:pt x="962" y="6612"/>
                </a:moveTo>
                <a:lnTo>
                  <a:pt x="955" y="6615"/>
                </a:lnTo>
                <a:lnTo>
                  <a:pt x="908" y="6728"/>
                </a:lnTo>
                <a:lnTo>
                  <a:pt x="875" y="6822"/>
                </a:lnTo>
                <a:lnTo>
                  <a:pt x="871" y="6851"/>
                </a:lnTo>
                <a:lnTo>
                  <a:pt x="843" y="6949"/>
                </a:lnTo>
                <a:lnTo>
                  <a:pt x="865" y="6900"/>
                </a:lnTo>
                <a:lnTo>
                  <a:pt x="900" y="6802"/>
                </a:lnTo>
                <a:lnTo>
                  <a:pt x="935" y="6700"/>
                </a:lnTo>
                <a:lnTo>
                  <a:pt x="947" y="6664"/>
                </a:lnTo>
                <a:lnTo>
                  <a:pt x="962" y="6612"/>
                </a:lnTo>
                <a:close/>
                <a:moveTo>
                  <a:pt x="818" y="7139"/>
                </a:moveTo>
                <a:lnTo>
                  <a:pt x="803" y="7156"/>
                </a:lnTo>
                <a:lnTo>
                  <a:pt x="766" y="7262"/>
                </a:lnTo>
                <a:lnTo>
                  <a:pt x="761" y="7311"/>
                </a:lnTo>
                <a:lnTo>
                  <a:pt x="737" y="7406"/>
                </a:lnTo>
                <a:lnTo>
                  <a:pt x="727" y="7467"/>
                </a:lnTo>
                <a:lnTo>
                  <a:pt x="700" y="7580"/>
                </a:lnTo>
                <a:lnTo>
                  <a:pt x="682" y="7614"/>
                </a:lnTo>
                <a:lnTo>
                  <a:pt x="667" y="7666"/>
                </a:lnTo>
                <a:lnTo>
                  <a:pt x="695" y="7659"/>
                </a:lnTo>
                <a:lnTo>
                  <a:pt x="695" y="7693"/>
                </a:lnTo>
                <a:lnTo>
                  <a:pt x="677" y="7738"/>
                </a:lnTo>
                <a:lnTo>
                  <a:pt x="672" y="7789"/>
                </a:lnTo>
                <a:lnTo>
                  <a:pt x="679" y="7797"/>
                </a:lnTo>
                <a:lnTo>
                  <a:pt x="670" y="7849"/>
                </a:lnTo>
                <a:lnTo>
                  <a:pt x="664" y="7911"/>
                </a:lnTo>
                <a:lnTo>
                  <a:pt x="642" y="8002"/>
                </a:lnTo>
                <a:lnTo>
                  <a:pt x="659" y="8016"/>
                </a:lnTo>
                <a:lnTo>
                  <a:pt x="689" y="7910"/>
                </a:lnTo>
                <a:lnTo>
                  <a:pt x="700" y="7842"/>
                </a:lnTo>
                <a:lnTo>
                  <a:pt x="717" y="7817"/>
                </a:lnTo>
                <a:lnTo>
                  <a:pt x="727" y="7741"/>
                </a:lnTo>
                <a:lnTo>
                  <a:pt x="752" y="7681"/>
                </a:lnTo>
                <a:lnTo>
                  <a:pt x="757" y="7646"/>
                </a:lnTo>
                <a:lnTo>
                  <a:pt x="786" y="7536"/>
                </a:lnTo>
                <a:lnTo>
                  <a:pt x="806" y="7423"/>
                </a:lnTo>
                <a:lnTo>
                  <a:pt x="799" y="7422"/>
                </a:lnTo>
                <a:lnTo>
                  <a:pt x="833" y="7284"/>
                </a:lnTo>
                <a:lnTo>
                  <a:pt x="855" y="7193"/>
                </a:lnTo>
                <a:lnTo>
                  <a:pt x="844" y="7186"/>
                </a:lnTo>
                <a:lnTo>
                  <a:pt x="814" y="7290"/>
                </a:lnTo>
                <a:lnTo>
                  <a:pt x="793" y="7324"/>
                </a:lnTo>
                <a:lnTo>
                  <a:pt x="752" y="7430"/>
                </a:lnTo>
                <a:lnTo>
                  <a:pt x="751" y="7400"/>
                </a:lnTo>
                <a:lnTo>
                  <a:pt x="779" y="7284"/>
                </a:lnTo>
                <a:lnTo>
                  <a:pt x="818" y="7139"/>
                </a:lnTo>
                <a:close/>
                <a:moveTo>
                  <a:pt x="7418" y="7376"/>
                </a:moveTo>
                <a:lnTo>
                  <a:pt x="7299" y="7430"/>
                </a:lnTo>
                <a:lnTo>
                  <a:pt x="7373" y="7565"/>
                </a:lnTo>
                <a:lnTo>
                  <a:pt x="7338" y="7607"/>
                </a:lnTo>
                <a:lnTo>
                  <a:pt x="7222" y="7545"/>
                </a:lnTo>
                <a:lnTo>
                  <a:pt x="7273" y="7721"/>
                </a:lnTo>
                <a:lnTo>
                  <a:pt x="7164" y="7731"/>
                </a:lnTo>
                <a:lnTo>
                  <a:pt x="7278" y="7917"/>
                </a:lnTo>
                <a:lnTo>
                  <a:pt x="7334" y="8004"/>
                </a:lnTo>
                <a:lnTo>
                  <a:pt x="7406" y="8019"/>
                </a:lnTo>
                <a:lnTo>
                  <a:pt x="7658" y="8051"/>
                </a:lnTo>
                <a:lnTo>
                  <a:pt x="7822" y="7994"/>
                </a:lnTo>
                <a:lnTo>
                  <a:pt x="7832" y="7842"/>
                </a:lnTo>
                <a:lnTo>
                  <a:pt x="7919" y="7757"/>
                </a:lnTo>
                <a:lnTo>
                  <a:pt x="7835" y="7677"/>
                </a:lnTo>
                <a:lnTo>
                  <a:pt x="7683" y="7684"/>
                </a:lnTo>
                <a:lnTo>
                  <a:pt x="7651" y="7588"/>
                </a:lnTo>
                <a:lnTo>
                  <a:pt x="7504" y="7595"/>
                </a:lnTo>
                <a:lnTo>
                  <a:pt x="7512" y="7428"/>
                </a:lnTo>
                <a:lnTo>
                  <a:pt x="7418" y="7376"/>
                </a:lnTo>
                <a:close/>
                <a:moveTo>
                  <a:pt x="533" y="8076"/>
                </a:moveTo>
                <a:lnTo>
                  <a:pt x="503" y="8134"/>
                </a:lnTo>
                <a:cubicBezTo>
                  <a:pt x="468" y="8339"/>
                  <a:pt x="438" y="8523"/>
                  <a:pt x="491" y="8743"/>
                </a:cubicBezTo>
                <a:cubicBezTo>
                  <a:pt x="531" y="8908"/>
                  <a:pt x="531" y="8878"/>
                  <a:pt x="531" y="8878"/>
                </a:cubicBezTo>
                <a:cubicBezTo>
                  <a:pt x="531" y="8878"/>
                  <a:pt x="561" y="9039"/>
                  <a:pt x="593" y="8994"/>
                </a:cubicBezTo>
                <a:lnTo>
                  <a:pt x="623" y="8807"/>
                </a:lnTo>
                <a:lnTo>
                  <a:pt x="655" y="8659"/>
                </a:lnTo>
                <a:lnTo>
                  <a:pt x="629" y="8655"/>
                </a:lnTo>
                <a:lnTo>
                  <a:pt x="642" y="8480"/>
                </a:lnTo>
                <a:lnTo>
                  <a:pt x="613" y="8448"/>
                </a:lnTo>
                <a:lnTo>
                  <a:pt x="562" y="8496"/>
                </a:lnTo>
                <a:lnTo>
                  <a:pt x="525" y="8492"/>
                </a:lnTo>
                <a:lnTo>
                  <a:pt x="533" y="8413"/>
                </a:lnTo>
                <a:lnTo>
                  <a:pt x="558" y="8406"/>
                </a:lnTo>
                <a:lnTo>
                  <a:pt x="588" y="8272"/>
                </a:lnTo>
                <a:lnTo>
                  <a:pt x="575" y="8270"/>
                </a:lnTo>
                <a:lnTo>
                  <a:pt x="582" y="8147"/>
                </a:lnTo>
                <a:lnTo>
                  <a:pt x="560" y="8182"/>
                </a:lnTo>
                <a:lnTo>
                  <a:pt x="550" y="8142"/>
                </a:lnTo>
                <a:lnTo>
                  <a:pt x="528" y="8129"/>
                </a:lnTo>
                <a:lnTo>
                  <a:pt x="533" y="8076"/>
                </a:lnTo>
                <a:close/>
                <a:moveTo>
                  <a:pt x="629" y="8196"/>
                </a:moveTo>
                <a:lnTo>
                  <a:pt x="603" y="8246"/>
                </a:lnTo>
                <a:lnTo>
                  <a:pt x="598" y="8329"/>
                </a:lnTo>
                <a:lnTo>
                  <a:pt x="592" y="8438"/>
                </a:lnTo>
                <a:lnTo>
                  <a:pt x="603" y="8452"/>
                </a:lnTo>
                <a:lnTo>
                  <a:pt x="617" y="8405"/>
                </a:lnTo>
                <a:lnTo>
                  <a:pt x="627" y="8322"/>
                </a:lnTo>
                <a:lnTo>
                  <a:pt x="637" y="8203"/>
                </a:lnTo>
                <a:lnTo>
                  <a:pt x="629" y="8196"/>
                </a:lnTo>
                <a:close/>
                <a:moveTo>
                  <a:pt x="21143" y="8294"/>
                </a:moveTo>
                <a:cubicBezTo>
                  <a:pt x="21150" y="8324"/>
                  <a:pt x="21160" y="8353"/>
                  <a:pt x="21167" y="8383"/>
                </a:cubicBezTo>
                <a:lnTo>
                  <a:pt x="21160" y="8371"/>
                </a:lnTo>
                <a:lnTo>
                  <a:pt x="21150" y="8341"/>
                </a:lnTo>
                <a:lnTo>
                  <a:pt x="21143" y="8294"/>
                </a:lnTo>
                <a:close/>
                <a:moveTo>
                  <a:pt x="21175" y="8489"/>
                </a:moveTo>
                <a:lnTo>
                  <a:pt x="21223" y="8698"/>
                </a:lnTo>
                <a:lnTo>
                  <a:pt x="21197" y="8605"/>
                </a:lnTo>
                <a:lnTo>
                  <a:pt x="21210" y="8694"/>
                </a:lnTo>
                <a:lnTo>
                  <a:pt x="21233" y="8773"/>
                </a:lnTo>
                <a:lnTo>
                  <a:pt x="21247" y="8841"/>
                </a:lnTo>
                <a:lnTo>
                  <a:pt x="21257" y="8891"/>
                </a:lnTo>
                <a:lnTo>
                  <a:pt x="21235" y="8812"/>
                </a:lnTo>
                <a:lnTo>
                  <a:pt x="21233" y="8836"/>
                </a:lnTo>
                <a:lnTo>
                  <a:pt x="21220" y="8755"/>
                </a:lnTo>
                <a:lnTo>
                  <a:pt x="21197" y="8642"/>
                </a:lnTo>
                <a:lnTo>
                  <a:pt x="21182" y="8597"/>
                </a:lnTo>
                <a:lnTo>
                  <a:pt x="21193" y="8691"/>
                </a:lnTo>
                <a:lnTo>
                  <a:pt x="21192" y="8750"/>
                </a:lnTo>
                <a:lnTo>
                  <a:pt x="21207" y="8775"/>
                </a:lnTo>
                <a:lnTo>
                  <a:pt x="21227" y="8839"/>
                </a:lnTo>
                <a:lnTo>
                  <a:pt x="21235" y="8861"/>
                </a:lnTo>
                <a:lnTo>
                  <a:pt x="21239" y="8943"/>
                </a:lnTo>
                <a:lnTo>
                  <a:pt x="21257" y="9011"/>
                </a:lnTo>
                <a:lnTo>
                  <a:pt x="21262" y="9098"/>
                </a:lnTo>
                <a:lnTo>
                  <a:pt x="21247" y="9093"/>
                </a:lnTo>
                <a:lnTo>
                  <a:pt x="21257" y="9147"/>
                </a:lnTo>
                <a:lnTo>
                  <a:pt x="21272" y="9140"/>
                </a:lnTo>
                <a:lnTo>
                  <a:pt x="21280" y="9049"/>
                </a:lnTo>
                <a:lnTo>
                  <a:pt x="21270" y="8933"/>
                </a:lnTo>
                <a:lnTo>
                  <a:pt x="21264" y="8889"/>
                </a:lnTo>
                <a:lnTo>
                  <a:pt x="21269" y="8878"/>
                </a:lnTo>
                <a:lnTo>
                  <a:pt x="21254" y="8799"/>
                </a:lnTo>
                <a:lnTo>
                  <a:pt x="21228" y="8687"/>
                </a:lnTo>
                <a:lnTo>
                  <a:pt x="21210" y="8600"/>
                </a:lnTo>
                <a:lnTo>
                  <a:pt x="21175" y="8489"/>
                </a:lnTo>
                <a:close/>
                <a:moveTo>
                  <a:pt x="20899" y="8691"/>
                </a:moveTo>
                <a:lnTo>
                  <a:pt x="20890" y="8743"/>
                </a:lnTo>
                <a:lnTo>
                  <a:pt x="20905" y="8895"/>
                </a:lnTo>
                <a:lnTo>
                  <a:pt x="20925" y="8825"/>
                </a:lnTo>
                <a:lnTo>
                  <a:pt x="20922" y="8760"/>
                </a:lnTo>
                <a:lnTo>
                  <a:pt x="20917" y="8691"/>
                </a:lnTo>
                <a:lnTo>
                  <a:pt x="20899" y="8691"/>
                </a:lnTo>
                <a:close/>
                <a:moveTo>
                  <a:pt x="21148" y="9029"/>
                </a:moveTo>
                <a:lnTo>
                  <a:pt x="21125" y="9058"/>
                </a:lnTo>
                <a:lnTo>
                  <a:pt x="21165" y="9139"/>
                </a:lnTo>
                <a:lnTo>
                  <a:pt x="21200" y="9255"/>
                </a:lnTo>
                <a:lnTo>
                  <a:pt x="21222" y="9347"/>
                </a:lnTo>
                <a:lnTo>
                  <a:pt x="21247" y="9447"/>
                </a:lnTo>
                <a:lnTo>
                  <a:pt x="21244" y="9352"/>
                </a:lnTo>
                <a:lnTo>
                  <a:pt x="21197" y="9162"/>
                </a:lnTo>
                <a:lnTo>
                  <a:pt x="21148" y="9029"/>
                </a:lnTo>
                <a:close/>
                <a:moveTo>
                  <a:pt x="21240" y="9160"/>
                </a:moveTo>
                <a:lnTo>
                  <a:pt x="21279" y="9342"/>
                </a:lnTo>
                <a:lnTo>
                  <a:pt x="21304" y="9506"/>
                </a:lnTo>
                <a:lnTo>
                  <a:pt x="21324" y="9681"/>
                </a:lnTo>
                <a:lnTo>
                  <a:pt x="21346" y="9829"/>
                </a:lnTo>
                <a:lnTo>
                  <a:pt x="21314" y="9527"/>
                </a:lnTo>
                <a:lnTo>
                  <a:pt x="21290" y="9376"/>
                </a:lnTo>
                <a:lnTo>
                  <a:pt x="21267" y="9218"/>
                </a:lnTo>
                <a:lnTo>
                  <a:pt x="21240" y="9160"/>
                </a:lnTo>
                <a:close/>
                <a:moveTo>
                  <a:pt x="7800" y="9401"/>
                </a:moveTo>
                <a:lnTo>
                  <a:pt x="7666" y="9502"/>
                </a:lnTo>
                <a:lnTo>
                  <a:pt x="7547" y="9659"/>
                </a:lnTo>
                <a:lnTo>
                  <a:pt x="7547" y="9768"/>
                </a:lnTo>
                <a:lnTo>
                  <a:pt x="7472" y="9931"/>
                </a:lnTo>
                <a:lnTo>
                  <a:pt x="7559" y="9878"/>
                </a:lnTo>
                <a:lnTo>
                  <a:pt x="7565" y="9940"/>
                </a:lnTo>
                <a:lnTo>
                  <a:pt x="7497" y="9997"/>
                </a:lnTo>
                <a:lnTo>
                  <a:pt x="7497" y="10054"/>
                </a:lnTo>
                <a:lnTo>
                  <a:pt x="7596" y="10140"/>
                </a:lnTo>
                <a:lnTo>
                  <a:pt x="7611" y="10278"/>
                </a:lnTo>
                <a:lnTo>
                  <a:pt x="7554" y="10371"/>
                </a:lnTo>
                <a:lnTo>
                  <a:pt x="7418" y="10287"/>
                </a:lnTo>
                <a:lnTo>
                  <a:pt x="7348" y="10388"/>
                </a:lnTo>
                <a:lnTo>
                  <a:pt x="7360" y="10505"/>
                </a:lnTo>
                <a:lnTo>
                  <a:pt x="7234" y="10507"/>
                </a:lnTo>
                <a:lnTo>
                  <a:pt x="7231" y="10588"/>
                </a:lnTo>
                <a:lnTo>
                  <a:pt x="7375" y="10694"/>
                </a:lnTo>
                <a:lnTo>
                  <a:pt x="7269" y="10687"/>
                </a:lnTo>
                <a:lnTo>
                  <a:pt x="7040" y="10788"/>
                </a:lnTo>
                <a:lnTo>
                  <a:pt x="7078" y="10850"/>
                </a:lnTo>
                <a:lnTo>
                  <a:pt x="7179" y="10822"/>
                </a:lnTo>
                <a:lnTo>
                  <a:pt x="7266" y="10889"/>
                </a:lnTo>
                <a:lnTo>
                  <a:pt x="7368" y="10842"/>
                </a:lnTo>
                <a:lnTo>
                  <a:pt x="7401" y="10898"/>
                </a:lnTo>
                <a:lnTo>
                  <a:pt x="7599" y="10930"/>
                </a:lnTo>
                <a:lnTo>
                  <a:pt x="7738" y="10992"/>
                </a:lnTo>
                <a:lnTo>
                  <a:pt x="7867" y="10938"/>
                </a:lnTo>
                <a:lnTo>
                  <a:pt x="7858" y="10830"/>
                </a:lnTo>
                <a:lnTo>
                  <a:pt x="7929" y="10800"/>
                </a:lnTo>
                <a:lnTo>
                  <a:pt x="7982" y="10692"/>
                </a:lnTo>
                <a:lnTo>
                  <a:pt x="7872" y="10610"/>
                </a:lnTo>
                <a:lnTo>
                  <a:pt x="7870" y="10529"/>
                </a:lnTo>
                <a:lnTo>
                  <a:pt x="7887" y="10305"/>
                </a:lnTo>
                <a:lnTo>
                  <a:pt x="7833" y="10248"/>
                </a:lnTo>
                <a:lnTo>
                  <a:pt x="7837" y="9987"/>
                </a:lnTo>
                <a:lnTo>
                  <a:pt x="7748" y="9931"/>
                </a:lnTo>
                <a:lnTo>
                  <a:pt x="7897" y="9815"/>
                </a:lnTo>
                <a:lnTo>
                  <a:pt x="7982" y="9687"/>
                </a:lnTo>
                <a:lnTo>
                  <a:pt x="7887" y="9642"/>
                </a:lnTo>
                <a:lnTo>
                  <a:pt x="7788" y="9622"/>
                </a:lnTo>
                <a:lnTo>
                  <a:pt x="7967" y="9484"/>
                </a:lnTo>
                <a:lnTo>
                  <a:pt x="7858" y="9448"/>
                </a:lnTo>
                <a:lnTo>
                  <a:pt x="7800" y="9401"/>
                </a:lnTo>
                <a:close/>
                <a:moveTo>
                  <a:pt x="20753" y="9539"/>
                </a:moveTo>
                <a:lnTo>
                  <a:pt x="20740" y="9618"/>
                </a:lnTo>
                <a:lnTo>
                  <a:pt x="20733" y="9805"/>
                </a:lnTo>
                <a:lnTo>
                  <a:pt x="20748" y="9925"/>
                </a:lnTo>
                <a:lnTo>
                  <a:pt x="20800" y="10014"/>
                </a:lnTo>
                <a:lnTo>
                  <a:pt x="20838" y="9930"/>
                </a:lnTo>
                <a:lnTo>
                  <a:pt x="20830" y="9753"/>
                </a:lnTo>
                <a:lnTo>
                  <a:pt x="20800" y="9657"/>
                </a:lnTo>
                <a:lnTo>
                  <a:pt x="20782" y="9548"/>
                </a:lnTo>
                <a:lnTo>
                  <a:pt x="20753" y="9539"/>
                </a:lnTo>
                <a:close/>
                <a:moveTo>
                  <a:pt x="21269" y="9553"/>
                </a:moveTo>
                <a:lnTo>
                  <a:pt x="21277" y="9645"/>
                </a:lnTo>
                <a:lnTo>
                  <a:pt x="21300" y="9729"/>
                </a:lnTo>
                <a:lnTo>
                  <a:pt x="21310" y="9713"/>
                </a:lnTo>
                <a:lnTo>
                  <a:pt x="21280" y="9554"/>
                </a:lnTo>
                <a:lnTo>
                  <a:pt x="21269" y="9553"/>
                </a:lnTo>
                <a:close/>
                <a:moveTo>
                  <a:pt x="7279" y="9866"/>
                </a:moveTo>
                <a:lnTo>
                  <a:pt x="7172" y="9904"/>
                </a:lnTo>
                <a:lnTo>
                  <a:pt x="6983" y="9960"/>
                </a:lnTo>
                <a:lnTo>
                  <a:pt x="6939" y="10155"/>
                </a:lnTo>
                <a:lnTo>
                  <a:pt x="6772" y="10280"/>
                </a:lnTo>
                <a:lnTo>
                  <a:pt x="6891" y="10384"/>
                </a:lnTo>
                <a:lnTo>
                  <a:pt x="7108" y="10383"/>
                </a:lnTo>
                <a:lnTo>
                  <a:pt x="7254" y="10271"/>
                </a:lnTo>
                <a:lnTo>
                  <a:pt x="7298" y="10144"/>
                </a:lnTo>
                <a:lnTo>
                  <a:pt x="7403" y="10056"/>
                </a:lnTo>
                <a:lnTo>
                  <a:pt x="7358" y="9899"/>
                </a:lnTo>
                <a:lnTo>
                  <a:pt x="7279" y="9866"/>
                </a:lnTo>
                <a:close/>
                <a:moveTo>
                  <a:pt x="21413" y="9962"/>
                </a:moveTo>
                <a:cubicBezTo>
                  <a:pt x="21414" y="9976"/>
                  <a:pt x="21415" y="9990"/>
                  <a:pt x="21416" y="10004"/>
                </a:cubicBezTo>
                <a:lnTo>
                  <a:pt x="21414" y="9997"/>
                </a:lnTo>
                <a:lnTo>
                  <a:pt x="21413" y="9962"/>
                </a:lnTo>
                <a:close/>
                <a:moveTo>
                  <a:pt x="21172" y="10078"/>
                </a:moveTo>
                <a:lnTo>
                  <a:pt x="21177" y="10164"/>
                </a:lnTo>
                <a:lnTo>
                  <a:pt x="21197" y="10367"/>
                </a:lnTo>
                <a:lnTo>
                  <a:pt x="21210" y="10524"/>
                </a:lnTo>
                <a:lnTo>
                  <a:pt x="21203" y="10704"/>
                </a:lnTo>
                <a:lnTo>
                  <a:pt x="21215" y="10857"/>
                </a:lnTo>
                <a:lnTo>
                  <a:pt x="21222" y="10862"/>
                </a:lnTo>
                <a:lnTo>
                  <a:pt x="21230" y="10812"/>
                </a:lnTo>
                <a:lnTo>
                  <a:pt x="21240" y="10680"/>
                </a:lnTo>
                <a:lnTo>
                  <a:pt x="21228" y="10489"/>
                </a:lnTo>
                <a:lnTo>
                  <a:pt x="21232" y="10445"/>
                </a:lnTo>
                <a:lnTo>
                  <a:pt x="21215" y="10290"/>
                </a:lnTo>
                <a:lnTo>
                  <a:pt x="21195" y="10182"/>
                </a:lnTo>
                <a:lnTo>
                  <a:pt x="21188" y="10122"/>
                </a:lnTo>
                <a:lnTo>
                  <a:pt x="21172" y="10078"/>
                </a:lnTo>
                <a:close/>
                <a:moveTo>
                  <a:pt x="9248" y="10413"/>
                </a:moveTo>
                <a:lnTo>
                  <a:pt x="9087" y="10440"/>
                </a:lnTo>
                <a:lnTo>
                  <a:pt x="9084" y="10519"/>
                </a:lnTo>
                <a:lnTo>
                  <a:pt x="9167" y="10649"/>
                </a:lnTo>
                <a:lnTo>
                  <a:pt x="9261" y="10512"/>
                </a:lnTo>
                <a:lnTo>
                  <a:pt x="9248" y="10413"/>
                </a:lnTo>
                <a:close/>
                <a:moveTo>
                  <a:pt x="21295" y="10714"/>
                </a:moveTo>
                <a:lnTo>
                  <a:pt x="21284" y="10795"/>
                </a:lnTo>
                <a:lnTo>
                  <a:pt x="21300" y="11054"/>
                </a:lnTo>
                <a:lnTo>
                  <a:pt x="21319" y="11243"/>
                </a:lnTo>
                <a:lnTo>
                  <a:pt x="21329" y="11204"/>
                </a:lnTo>
                <a:lnTo>
                  <a:pt x="21326" y="11061"/>
                </a:lnTo>
                <a:lnTo>
                  <a:pt x="21310" y="10999"/>
                </a:lnTo>
                <a:lnTo>
                  <a:pt x="21302" y="10889"/>
                </a:lnTo>
                <a:lnTo>
                  <a:pt x="21295" y="10714"/>
                </a:lnTo>
                <a:close/>
                <a:moveTo>
                  <a:pt x="21438" y="11211"/>
                </a:moveTo>
                <a:cubicBezTo>
                  <a:pt x="21437" y="11239"/>
                  <a:pt x="21434" y="11268"/>
                  <a:pt x="21433" y="11297"/>
                </a:cubicBezTo>
                <a:lnTo>
                  <a:pt x="21431" y="11307"/>
                </a:lnTo>
                <a:lnTo>
                  <a:pt x="21438" y="11211"/>
                </a:lnTo>
                <a:close/>
                <a:moveTo>
                  <a:pt x="21275" y="11238"/>
                </a:moveTo>
                <a:lnTo>
                  <a:pt x="21267" y="11275"/>
                </a:lnTo>
                <a:lnTo>
                  <a:pt x="21270" y="11340"/>
                </a:lnTo>
                <a:lnTo>
                  <a:pt x="21304" y="11467"/>
                </a:lnTo>
                <a:lnTo>
                  <a:pt x="21302" y="11305"/>
                </a:lnTo>
                <a:lnTo>
                  <a:pt x="21289" y="11258"/>
                </a:lnTo>
                <a:lnTo>
                  <a:pt x="21275" y="11238"/>
                </a:lnTo>
                <a:close/>
                <a:moveTo>
                  <a:pt x="21342" y="11345"/>
                </a:moveTo>
                <a:lnTo>
                  <a:pt x="21329" y="11352"/>
                </a:lnTo>
                <a:lnTo>
                  <a:pt x="21329" y="11549"/>
                </a:lnTo>
                <a:lnTo>
                  <a:pt x="21326" y="11669"/>
                </a:lnTo>
                <a:lnTo>
                  <a:pt x="21326" y="11749"/>
                </a:lnTo>
                <a:lnTo>
                  <a:pt x="21342" y="11637"/>
                </a:lnTo>
                <a:lnTo>
                  <a:pt x="21342" y="11552"/>
                </a:lnTo>
                <a:lnTo>
                  <a:pt x="21351" y="11473"/>
                </a:lnTo>
                <a:lnTo>
                  <a:pt x="21342" y="11448"/>
                </a:lnTo>
                <a:lnTo>
                  <a:pt x="21342" y="11345"/>
                </a:lnTo>
                <a:close/>
                <a:moveTo>
                  <a:pt x="13977" y="11692"/>
                </a:moveTo>
                <a:lnTo>
                  <a:pt x="14034" y="11791"/>
                </a:lnTo>
                <a:lnTo>
                  <a:pt x="14071" y="11970"/>
                </a:lnTo>
                <a:lnTo>
                  <a:pt x="13958" y="11985"/>
                </a:lnTo>
                <a:lnTo>
                  <a:pt x="13866" y="12051"/>
                </a:lnTo>
                <a:lnTo>
                  <a:pt x="13901" y="12180"/>
                </a:lnTo>
                <a:lnTo>
                  <a:pt x="13778" y="12207"/>
                </a:lnTo>
                <a:lnTo>
                  <a:pt x="13798" y="12263"/>
                </a:lnTo>
                <a:lnTo>
                  <a:pt x="13880" y="12283"/>
                </a:lnTo>
                <a:lnTo>
                  <a:pt x="13982" y="12419"/>
                </a:lnTo>
                <a:lnTo>
                  <a:pt x="14144" y="12423"/>
                </a:lnTo>
                <a:lnTo>
                  <a:pt x="14188" y="12475"/>
                </a:lnTo>
                <a:lnTo>
                  <a:pt x="14179" y="12559"/>
                </a:lnTo>
                <a:lnTo>
                  <a:pt x="14199" y="12598"/>
                </a:lnTo>
                <a:lnTo>
                  <a:pt x="14273" y="12694"/>
                </a:lnTo>
                <a:lnTo>
                  <a:pt x="14246" y="12562"/>
                </a:lnTo>
                <a:lnTo>
                  <a:pt x="14332" y="12478"/>
                </a:lnTo>
                <a:lnTo>
                  <a:pt x="14400" y="12561"/>
                </a:lnTo>
                <a:lnTo>
                  <a:pt x="14526" y="12625"/>
                </a:lnTo>
                <a:lnTo>
                  <a:pt x="14432" y="12726"/>
                </a:lnTo>
                <a:lnTo>
                  <a:pt x="14300" y="12732"/>
                </a:lnTo>
                <a:lnTo>
                  <a:pt x="14315" y="12889"/>
                </a:lnTo>
                <a:lnTo>
                  <a:pt x="14404" y="12864"/>
                </a:lnTo>
                <a:lnTo>
                  <a:pt x="14407" y="12995"/>
                </a:lnTo>
                <a:lnTo>
                  <a:pt x="14526" y="13010"/>
                </a:lnTo>
                <a:lnTo>
                  <a:pt x="14561" y="13195"/>
                </a:lnTo>
                <a:lnTo>
                  <a:pt x="14623" y="13305"/>
                </a:lnTo>
                <a:lnTo>
                  <a:pt x="14621" y="13349"/>
                </a:lnTo>
                <a:lnTo>
                  <a:pt x="14424" y="13478"/>
                </a:lnTo>
                <a:lnTo>
                  <a:pt x="14223" y="13522"/>
                </a:lnTo>
                <a:lnTo>
                  <a:pt x="14106" y="13470"/>
                </a:lnTo>
                <a:lnTo>
                  <a:pt x="13967" y="13480"/>
                </a:lnTo>
                <a:lnTo>
                  <a:pt x="13891" y="13367"/>
                </a:lnTo>
                <a:lnTo>
                  <a:pt x="13866" y="13283"/>
                </a:lnTo>
                <a:lnTo>
                  <a:pt x="13905" y="13226"/>
                </a:lnTo>
                <a:lnTo>
                  <a:pt x="13913" y="13157"/>
                </a:lnTo>
                <a:lnTo>
                  <a:pt x="13901" y="13015"/>
                </a:lnTo>
                <a:lnTo>
                  <a:pt x="14005" y="12963"/>
                </a:lnTo>
                <a:lnTo>
                  <a:pt x="13952" y="12931"/>
                </a:lnTo>
                <a:lnTo>
                  <a:pt x="13888" y="12943"/>
                </a:lnTo>
                <a:lnTo>
                  <a:pt x="13789" y="12842"/>
                </a:lnTo>
                <a:lnTo>
                  <a:pt x="13697" y="12773"/>
                </a:lnTo>
                <a:lnTo>
                  <a:pt x="13503" y="12610"/>
                </a:lnTo>
                <a:lnTo>
                  <a:pt x="13485" y="12487"/>
                </a:lnTo>
                <a:lnTo>
                  <a:pt x="13329" y="12354"/>
                </a:lnTo>
                <a:lnTo>
                  <a:pt x="13404" y="12131"/>
                </a:lnTo>
                <a:lnTo>
                  <a:pt x="13515" y="12066"/>
                </a:lnTo>
                <a:lnTo>
                  <a:pt x="13540" y="11941"/>
                </a:lnTo>
                <a:lnTo>
                  <a:pt x="13640" y="11867"/>
                </a:lnTo>
                <a:lnTo>
                  <a:pt x="13752" y="11741"/>
                </a:lnTo>
                <a:lnTo>
                  <a:pt x="13865" y="11746"/>
                </a:lnTo>
                <a:lnTo>
                  <a:pt x="13977" y="11692"/>
                </a:lnTo>
                <a:close/>
                <a:moveTo>
                  <a:pt x="8387" y="12712"/>
                </a:moveTo>
                <a:lnTo>
                  <a:pt x="8289" y="12758"/>
                </a:lnTo>
                <a:lnTo>
                  <a:pt x="8248" y="12817"/>
                </a:lnTo>
                <a:lnTo>
                  <a:pt x="8252" y="12945"/>
                </a:lnTo>
                <a:lnTo>
                  <a:pt x="8305" y="12997"/>
                </a:lnTo>
                <a:lnTo>
                  <a:pt x="8377" y="12870"/>
                </a:lnTo>
                <a:lnTo>
                  <a:pt x="8387" y="12712"/>
                </a:lnTo>
                <a:close/>
                <a:moveTo>
                  <a:pt x="8295" y="13025"/>
                </a:moveTo>
                <a:lnTo>
                  <a:pt x="8217" y="13062"/>
                </a:lnTo>
                <a:lnTo>
                  <a:pt x="8145" y="13034"/>
                </a:lnTo>
                <a:lnTo>
                  <a:pt x="8153" y="13143"/>
                </a:lnTo>
                <a:lnTo>
                  <a:pt x="8113" y="13355"/>
                </a:lnTo>
                <a:lnTo>
                  <a:pt x="8156" y="13418"/>
                </a:lnTo>
                <a:lnTo>
                  <a:pt x="8223" y="13374"/>
                </a:lnTo>
                <a:lnTo>
                  <a:pt x="8285" y="13401"/>
                </a:lnTo>
                <a:lnTo>
                  <a:pt x="8351" y="13172"/>
                </a:lnTo>
                <a:lnTo>
                  <a:pt x="8295" y="13025"/>
                </a:lnTo>
                <a:close/>
                <a:moveTo>
                  <a:pt x="8659" y="13682"/>
                </a:moveTo>
                <a:lnTo>
                  <a:pt x="8623" y="13768"/>
                </a:lnTo>
                <a:lnTo>
                  <a:pt x="8811" y="13897"/>
                </a:lnTo>
                <a:lnTo>
                  <a:pt x="8883" y="13931"/>
                </a:lnTo>
                <a:lnTo>
                  <a:pt x="8987" y="14017"/>
                </a:lnTo>
                <a:lnTo>
                  <a:pt x="9029" y="13931"/>
                </a:lnTo>
                <a:lnTo>
                  <a:pt x="9013" y="13874"/>
                </a:lnTo>
                <a:lnTo>
                  <a:pt x="9084" y="13742"/>
                </a:lnTo>
                <a:lnTo>
                  <a:pt x="8973" y="13739"/>
                </a:lnTo>
                <a:lnTo>
                  <a:pt x="8824" y="13731"/>
                </a:lnTo>
                <a:lnTo>
                  <a:pt x="8659" y="13682"/>
                </a:lnTo>
                <a:close/>
                <a:moveTo>
                  <a:pt x="11906" y="14274"/>
                </a:moveTo>
                <a:lnTo>
                  <a:pt x="11772" y="14342"/>
                </a:lnTo>
                <a:lnTo>
                  <a:pt x="11663" y="14348"/>
                </a:lnTo>
                <a:lnTo>
                  <a:pt x="11645" y="14392"/>
                </a:lnTo>
                <a:lnTo>
                  <a:pt x="11633" y="14394"/>
                </a:lnTo>
                <a:lnTo>
                  <a:pt x="11561" y="14407"/>
                </a:lnTo>
                <a:lnTo>
                  <a:pt x="11601" y="14475"/>
                </a:lnTo>
                <a:lnTo>
                  <a:pt x="11677" y="14491"/>
                </a:lnTo>
                <a:lnTo>
                  <a:pt x="11829" y="14406"/>
                </a:lnTo>
                <a:lnTo>
                  <a:pt x="11824" y="14392"/>
                </a:lnTo>
                <a:lnTo>
                  <a:pt x="11809" y="14360"/>
                </a:lnTo>
                <a:lnTo>
                  <a:pt x="11906" y="14274"/>
                </a:lnTo>
                <a:close/>
                <a:moveTo>
                  <a:pt x="10257" y="14320"/>
                </a:moveTo>
                <a:lnTo>
                  <a:pt x="10227" y="14392"/>
                </a:lnTo>
                <a:lnTo>
                  <a:pt x="10413" y="14434"/>
                </a:lnTo>
                <a:lnTo>
                  <a:pt x="10410" y="14463"/>
                </a:lnTo>
                <a:lnTo>
                  <a:pt x="10631" y="14453"/>
                </a:lnTo>
                <a:lnTo>
                  <a:pt x="10651" y="14402"/>
                </a:lnTo>
                <a:lnTo>
                  <a:pt x="10567" y="14422"/>
                </a:lnTo>
                <a:lnTo>
                  <a:pt x="10570" y="14390"/>
                </a:lnTo>
                <a:lnTo>
                  <a:pt x="10458" y="14375"/>
                </a:lnTo>
                <a:lnTo>
                  <a:pt x="10339" y="14382"/>
                </a:lnTo>
                <a:lnTo>
                  <a:pt x="10257" y="14320"/>
                </a:lnTo>
                <a:close/>
                <a:moveTo>
                  <a:pt x="9382" y="14353"/>
                </a:moveTo>
                <a:lnTo>
                  <a:pt x="9353" y="14412"/>
                </a:lnTo>
                <a:lnTo>
                  <a:pt x="9315" y="14507"/>
                </a:lnTo>
                <a:lnTo>
                  <a:pt x="9338" y="14488"/>
                </a:lnTo>
                <a:lnTo>
                  <a:pt x="9390" y="14446"/>
                </a:lnTo>
                <a:lnTo>
                  <a:pt x="9434" y="14375"/>
                </a:lnTo>
                <a:lnTo>
                  <a:pt x="9382" y="14353"/>
                </a:lnTo>
                <a:close/>
                <a:moveTo>
                  <a:pt x="9191" y="14454"/>
                </a:moveTo>
                <a:lnTo>
                  <a:pt x="9152" y="14510"/>
                </a:lnTo>
                <a:lnTo>
                  <a:pt x="9111" y="14564"/>
                </a:lnTo>
                <a:lnTo>
                  <a:pt x="9040" y="14566"/>
                </a:lnTo>
                <a:lnTo>
                  <a:pt x="9101" y="14606"/>
                </a:lnTo>
                <a:lnTo>
                  <a:pt x="9166" y="14623"/>
                </a:lnTo>
                <a:lnTo>
                  <a:pt x="9219" y="14579"/>
                </a:lnTo>
                <a:lnTo>
                  <a:pt x="9231" y="14502"/>
                </a:lnTo>
                <a:lnTo>
                  <a:pt x="9191" y="14454"/>
                </a:lnTo>
                <a:close/>
                <a:moveTo>
                  <a:pt x="19285" y="14894"/>
                </a:moveTo>
                <a:lnTo>
                  <a:pt x="19196" y="14911"/>
                </a:lnTo>
                <a:lnTo>
                  <a:pt x="19183" y="15160"/>
                </a:lnTo>
                <a:lnTo>
                  <a:pt x="19230" y="15308"/>
                </a:lnTo>
                <a:lnTo>
                  <a:pt x="19297" y="15343"/>
                </a:lnTo>
                <a:lnTo>
                  <a:pt x="19389" y="15209"/>
                </a:lnTo>
                <a:lnTo>
                  <a:pt x="19429" y="15124"/>
                </a:lnTo>
                <a:lnTo>
                  <a:pt x="19426" y="14983"/>
                </a:lnTo>
                <a:lnTo>
                  <a:pt x="19352" y="14921"/>
                </a:lnTo>
                <a:lnTo>
                  <a:pt x="19285" y="14894"/>
                </a:lnTo>
                <a:close/>
                <a:moveTo>
                  <a:pt x="15580" y="19577"/>
                </a:moveTo>
                <a:lnTo>
                  <a:pt x="15512" y="19590"/>
                </a:lnTo>
                <a:lnTo>
                  <a:pt x="15368" y="19691"/>
                </a:lnTo>
                <a:lnTo>
                  <a:pt x="15416" y="19703"/>
                </a:lnTo>
                <a:lnTo>
                  <a:pt x="15468" y="19700"/>
                </a:lnTo>
                <a:lnTo>
                  <a:pt x="15493" y="19698"/>
                </a:lnTo>
                <a:lnTo>
                  <a:pt x="15524" y="19649"/>
                </a:lnTo>
                <a:lnTo>
                  <a:pt x="15596" y="19582"/>
                </a:lnTo>
                <a:lnTo>
                  <a:pt x="15580" y="19577"/>
                </a:lnTo>
                <a:close/>
                <a:moveTo>
                  <a:pt x="14712" y="20008"/>
                </a:moveTo>
                <a:lnTo>
                  <a:pt x="14650" y="20060"/>
                </a:lnTo>
                <a:lnTo>
                  <a:pt x="14636" y="20105"/>
                </a:lnTo>
                <a:lnTo>
                  <a:pt x="14533" y="20184"/>
                </a:lnTo>
                <a:lnTo>
                  <a:pt x="14462" y="20200"/>
                </a:lnTo>
                <a:lnTo>
                  <a:pt x="14479" y="20221"/>
                </a:lnTo>
                <a:lnTo>
                  <a:pt x="14420" y="20272"/>
                </a:lnTo>
                <a:lnTo>
                  <a:pt x="14271" y="20356"/>
                </a:lnTo>
                <a:lnTo>
                  <a:pt x="14164" y="20420"/>
                </a:lnTo>
                <a:lnTo>
                  <a:pt x="14089" y="20444"/>
                </a:lnTo>
                <a:lnTo>
                  <a:pt x="14024" y="20472"/>
                </a:lnTo>
                <a:lnTo>
                  <a:pt x="13925" y="20511"/>
                </a:lnTo>
                <a:lnTo>
                  <a:pt x="13840" y="20534"/>
                </a:lnTo>
                <a:lnTo>
                  <a:pt x="13806" y="20580"/>
                </a:lnTo>
                <a:lnTo>
                  <a:pt x="13737" y="20629"/>
                </a:lnTo>
                <a:lnTo>
                  <a:pt x="13736" y="20678"/>
                </a:lnTo>
                <a:lnTo>
                  <a:pt x="13758" y="20704"/>
                </a:lnTo>
                <a:lnTo>
                  <a:pt x="13788" y="20720"/>
                </a:lnTo>
                <a:lnTo>
                  <a:pt x="13761" y="20755"/>
                </a:lnTo>
                <a:lnTo>
                  <a:pt x="13667" y="20814"/>
                </a:lnTo>
                <a:lnTo>
                  <a:pt x="13659" y="20829"/>
                </a:lnTo>
                <a:lnTo>
                  <a:pt x="13580" y="20856"/>
                </a:lnTo>
                <a:lnTo>
                  <a:pt x="13535" y="20896"/>
                </a:lnTo>
                <a:lnTo>
                  <a:pt x="13537" y="20923"/>
                </a:lnTo>
                <a:lnTo>
                  <a:pt x="13578" y="20942"/>
                </a:lnTo>
                <a:lnTo>
                  <a:pt x="13570" y="20972"/>
                </a:lnTo>
                <a:lnTo>
                  <a:pt x="13602" y="20981"/>
                </a:lnTo>
                <a:lnTo>
                  <a:pt x="13722" y="20960"/>
                </a:lnTo>
                <a:lnTo>
                  <a:pt x="13808" y="20944"/>
                </a:lnTo>
                <a:lnTo>
                  <a:pt x="13958" y="20890"/>
                </a:lnTo>
                <a:lnTo>
                  <a:pt x="14094" y="20843"/>
                </a:lnTo>
                <a:lnTo>
                  <a:pt x="14198" y="20777"/>
                </a:lnTo>
                <a:lnTo>
                  <a:pt x="14295" y="20698"/>
                </a:lnTo>
                <a:lnTo>
                  <a:pt x="14440" y="20577"/>
                </a:lnTo>
                <a:lnTo>
                  <a:pt x="14554" y="20477"/>
                </a:lnTo>
                <a:lnTo>
                  <a:pt x="14645" y="20390"/>
                </a:lnTo>
                <a:lnTo>
                  <a:pt x="14673" y="20336"/>
                </a:lnTo>
                <a:lnTo>
                  <a:pt x="14723" y="20306"/>
                </a:lnTo>
                <a:lnTo>
                  <a:pt x="14747" y="20275"/>
                </a:lnTo>
                <a:lnTo>
                  <a:pt x="14730" y="20238"/>
                </a:lnTo>
                <a:lnTo>
                  <a:pt x="14767" y="20208"/>
                </a:lnTo>
                <a:lnTo>
                  <a:pt x="14812" y="20226"/>
                </a:lnTo>
                <a:lnTo>
                  <a:pt x="14847" y="20198"/>
                </a:lnTo>
                <a:lnTo>
                  <a:pt x="14872" y="20159"/>
                </a:lnTo>
                <a:lnTo>
                  <a:pt x="14839" y="20144"/>
                </a:lnTo>
                <a:lnTo>
                  <a:pt x="14832" y="20070"/>
                </a:lnTo>
                <a:lnTo>
                  <a:pt x="14802" y="20036"/>
                </a:lnTo>
                <a:lnTo>
                  <a:pt x="14765" y="20021"/>
                </a:lnTo>
                <a:lnTo>
                  <a:pt x="14712" y="20008"/>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0" name="Linien"/>
          <p:cNvSpPr/>
          <p:nvPr/>
        </p:nvSpPr>
        <p:spPr>
          <a:xfrm>
            <a:off x="2046185" y="10553922"/>
            <a:ext cx="815943"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31" name="Gehirn"/>
          <p:cNvSpPr/>
          <p:nvPr/>
        </p:nvSpPr>
        <p:spPr>
          <a:xfrm>
            <a:off x="5117706" y="10011971"/>
            <a:ext cx="1412779" cy="1083902"/>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2"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2" name="Füllfederhalter"/>
          <p:cNvSpPr/>
          <p:nvPr/>
        </p:nvSpPr>
        <p:spPr>
          <a:xfrm>
            <a:off x="7345979" y="10041244"/>
            <a:ext cx="586140" cy="13846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3" name="Linien"/>
          <p:cNvSpPr/>
          <p:nvPr/>
        </p:nvSpPr>
        <p:spPr>
          <a:xfrm flipV="1">
            <a:off x="4810996" y="9947051"/>
            <a:ext cx="1" cy="1362054"/>
          </a:xfrm>
          <a:prstGeom prst="line">
            <a:avLst/>
          </a:prstGeom>
          <a:ln w="63500">
            <a:solidFill>
              <a:srgbClr val="000000"/>
            </a:solidFill>
            <a:miter lim="400000"/>
          </a:ln>
        </p:spPr>
        <p:txBody>
          <a:bodyPr lIns="50800" tIns="50800" rIns="50800" bIns="50800" anchor="ctr"/>
          <a:lstStyle/>
          <a:p>
            <a:pPr/>
          </a:p>
        </p:txBody>
      </p:sp>
      <p:sp>
        <p:nvSpPr>
          <p:cNvPr id="534" name="Linien"/>
          <p:cNvSpPr/>
          <p:nvPr/>
        </p:nvSpPr>
        <p:spPr>
          <a:xfrm flipV="1">
            <a:off x="6837193" y="9947051"/>
            <a:ext cx="1" cy="1362054"/>
          </a:xfrm>
          <a:prstGeom prst="line">
            <a:avLst/>
          </a:prstGeom>
          <a:ln w="63500">
            <a:solidFill>
              <a:srgbClr val="000000"/>
            </a:solidFill>
            <a:miter lim="400000"/>
          </a:ln>
        </p:spPr>
        <p:txBody>
          <a:bodyPr lIns="50800" tIns="50800" rIns="50800" bIns="50800" anchor="ctr"/>
          <a:lstStyle/>
          <a:p>
            <a:pPr/>
          </a:p>
        </p:txBody>
      </p:sp>
      <p:sp>
        <p:nvSpPr>
          <p:cNvPr id="535" name="Männlich"/>
          <p:cNvSpPr/>
          <p:nvPr/>
        </p:nvSpPr>
        <p:spPr>
          <a:xfrm>
            <a:off x="2838359" y="8842558"/>
            <a:ext cx="567192" cy="1530463"/>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lumOff val="-13575"/>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36" name="Linien"/>
          <p:cNvSpPr/>
          <p:nvPr/>
        </p:nvSpPr>
        <p:spPr>
          <a:xfrm>
            <a:off x="8797008" y="10628078"/>
            <a:ext cx="938692" cy="1"/>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37" name="Wikipedia"/>
          <p:cNvSpPr txBox="1"/>
          <p:nvPr/>
        </p:nvSpPr>
        <p:spPr>
          <a:xfrm>
            <a:off x="9869489" y="11628260"/>
            <a:ext cx="2076895"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100">
                <a:solidFill>
                  <a:schemeClr val="accent3">
                    <a:hueOff val="914338"/>
                    <a:satOff val="31515"/>
                    <a:lumOff val="-30790"/>
                  </a:schemeClr>
                </a:solidFill>
              </a:defRPr>
            </a:lvl1pPr>
          </a:lstStyle>
          <a:p>
            <a:pPr/>
            <a:r>
              <a:t>Wikipedia</a:t>
            </a:r>
          </a:p>
        </p:txBody>
      </p:sp>
      <p:sp>
        <p:nvSpPr>
          <p:cNvPr id="538" name="Tom"/>
          <p:cNvSpPr txBox="1"/>
          <p:nvPr/>
        </p:nvSpPr>
        <p:spPr>
          <a:xfrm>
            <a:off x="3647852" y="9005689"/>
            <a:ext cx="131399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Tom</a:t>
            </a:r>
          </a:p>
        </p:txBody>
      </p:sp>
      <p:sp>
        <p:nvSpPr>
          <p:cNvPr id="539" name="Computer"/>
          <p:cNvSpPr/>
          <p:nvPr/>
        </p:nvSpPr>
        <p:spPr>
          <a:xfrm>
            <a:off x="10129212" y="10172774"/>
            <a:ext cx="1389802" cy="1121546"/>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540" name="WWW"/>
          <p:cNvSpPr txBox="1"/>
          <p:nvPr/>
        </p:nvSpPr>
        <p:spPr>
          <a:xfrm>
            <a:off x="10202952" y="10238478"/>
            <a:ext cx="12623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3">
                    <a:hueOff val="914338"/>
                    <a:satOff val="31515"/>
                    <a:lumOff val="-30790"/>
                  </a:schemeClr>
                </a:solidFill>
              </a:defRPr>
            </a:lvl1pPr>
          </a:lstStyle>
          <a:p>
            <a:pPr/>
            <a:r>
              <a:t>WWW</a:t>
            </a:r>
          </a:p>
        </p:txBody>
      </p:sp>
      <p:sp>
        <p:nvSpPr>
          <p:cNvPr id="541" name="Linien"/>
          <p:cNvSpPr/>
          <p:nvPr/>
        </p:nvSpPr>
        <p:spPr>
          <a:xfrm flipV="1">
            <a:off x="12969688" y="4849294"/>
            <a:ext cx="1" cy="927452"/>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542" name="Linien"/>
          <p:cNvSpPr/>
          <p:nvPr/>
        </p:nvSpPr>
        <p:spPr>
          <a:xfrm flipH="1" flipV="1">
            <a:off x="12433732" y="5212844"/>
            <a:ext cx="1255474" cy="351667"/>
          </a:xfrm>
          <a:prstGeom prst="line">
            <a:avLst/>
          </a:prstGeom>
          <a:ln w="139700">
            <a:solidFill>
              <a:schemeClr val="accent5">
                <a:hueOff val="-82419"/>
                <a:satOff val="-9513"/>
                <a:lumOff val="-16343"/>
              </a:schemeClr>
            </a:solidFill>
            <a:miter lim="400000"/>
          </a:ln>
        </p:spPr>
        <p:txBody>
          <a:bodyPr lIns="50800" tIns="50800" rIns="50800" bIns="50800" anchor="ctr"/>
          <a:lstStyle/>
          <a:p>
            <a:pPr/>
          </a:p>
        </p:txBody>
      </p:sp>
      <p:sp>
        <p:nvSpPr>
          <p:cNvPr id="543" name="Linien"/>
          <p:cNvSpPr/>
          <p:nvPr/>
        </p:nvSpPr>
        <p:spPr>
          <a:xfrm flipV="1">
            <a:off x="11840261" y="6930938"/>
            <a:ext cx="2716496" cy="514809"/>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44" name="Linien"/>
          <p:cNvSpPr/>
          <p:nvPr/>
        </p:nvSpPr>
        <p:spPr>
          <a:xfrm flipV="1">
            <a:off x="11840260" y="7453974"/>
            <a:ext cx="2716497" cy="3182485"/>
          </a:xfrm>
          <a:prstGeom prst="line">
            <a:avLst/>
          </a:prstGeom>
          <a:ln w="63500">
            <a:solidFill>
              <a:schemeClr val="accent3">
                <a:hueOff val="914338"/>
                <a:satOff val="31515"/>
                <a:lumOff val="-30790"/>
              </a:schemeClr>
            </a:solidFill>
            <a:miter lim="400000"/>
            <a:tailEnd type="triangle"/>
          </a:ln>
        </p:spPr>
        <p:txBody>
          <a:bodyPr lIns="50800" tIns="50800" rIns="50800" bIns="50800" anchor="ctr"/>
          <a:lstStyle/>
          <a:p>
            <a:pPr/>
          </a:p>
        </p:txBody>
      </p:sp>
      <p:sp>
        <p:nvSpPr>
          <p:cNvPr id="545" name="Compare several sources.…"/>
          <p:cNvSpPr txBox="1"/>
          <p:nvPr/>
        </p:nvSpPr>
        <p:spPr>
          <a:xfrm>
            <a:off x="14600186" y="9247982"/>
            <a:ext cx="8163813" cy="402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600" indent="-609600">
              <a:lnSpc>
                <a:spcPct val="100000"/>
              </a:lnSpc>
              <a:buSzPct val="40000"/>
              <a:buBlip>
                <a:blip r:embed="rId3"/>
              </a:buBlip>
            </a:pPr>
            <a:r>
              <a:t>Compare </a:t>
            </a:r>
            <a:r>
              <a:rPr>
                <a:solidFill>
                  <a:schemeClr val="accent1"/>
                </a:solidFill>
              </a:rPr>
              <a:t>several</a:t>
            </a:r>
            <a:r>
              <a:t> sources.</a:t>
            </a:r>
          </a:p>
          <a:p>
            <a:pPr marL="609600" indent="-609600">
              <a:lnSpc>
                <a:spcPct val="100000"/>
              </a:lnSpc>
              <a:buSzPct val="40000"/>
              <a:buBlip>
                <a:blip r:embed="rId3"/>
              </a:buBlip>
            </a:pPr>
            <a:r>
              <a:t>Use </a:t>
            </a:r>
            <a:r>
              <a:rPr>
                <a:solidFill>
                  <a:schemeClr val="accent1"/>
                </a:solidFill>
              </a:rPr>
              <a:t>more reliable</a:t>
            </a:r>
            <a:r>
              <a:t> sources which are </a:t>
            </a:r>
            <a:r>
              <a:rPr>
                <a:solidFill>
                  <a:schemeClr val="accent1"/>
                </a:solidFill>
              </a:rPr>
              <a:t>close to the observation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Avenir Next Demi Bold"/>
        <a:ea typeface="Avenir Next Demi Bold"/>
        <a:cs typeface="Avenir Next Demi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Avenir Next Demi Bold"/>
        <a:ea typeface="Avenir Next Demi Bold"/>
        <a:cs typeface="Avenir Next Demi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